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42"/>
  </p:notesMasterIdLst>
  <p:handoutMasterIdLst>
    <p:handoutMasterId r:id="rId43"/>
  </p:handoutMasterIdLst>
  <p:sldIdLst>
    <p:sldId id="256" r:id="rId5"/>
    <p:sldId id="326" r:id="rId6"/>
    <p:sldId id="305" r:id="rId7"/>
    <p:sldId id="325" r:id="rId8"/>
    <p:sldId id="303" r:id="rId9"/>
    <p:sldId id="324" r:id="rId10"/>
    <p:sldId id="306" r:id="rId11"/>
    <p:sldId id="307" r:id="rId12"/>
    <p:sldId id="323" r:id="rId13"/>
    <p:sldId id="258" r:id="rId14"/>
    <p:sldId id="311" r:id="rId15"/>
    <p:sldId id="283" r:id="rId16"/>
    <p:sldId id="322" r:id="rId17"/>
    <p:sldId id="315" r:id="rId18"/>
    <p:sldId id="316" r:id="rId19"/>
    <p:sldId id="272" r:id="rId20"/>
    <p:sldId id="317" r:id="rId21"/>
    <p:sldId id="318" r:id="rId22"/>
    <p:sldId id="264" r:id="rId23"/>
    <p:sldId id="275" r:id="rId24"/>
    <p:sldId id="263" r:id="rId25"/>
    <p:sldId id="320" r:id="rId26"/>
    <p:sldId id="291" r:id="rId27"/>
    <p:sldId id="321" r:id="rId28"/>
    <p:sldId id="288" r:id="rId29"/>
    <p:sldId id="295" r:id="rId30"/>
    <p:sldId id="296" r:id="rId31"/>
    <p:sldId id="294" r:id="rId32"/>
    <p:sldId id="297" r:id="rId33"/>
    <p:sldId id="298" r:id="rId34"/>
    <p:sldId id="299" r:id="rId35"/>
    <p:sldId id="300" r:id="rId36"/>
    <p:sldId id="327" r:id="rId37"/>
    <p:sldId id="328" r:id="rId38"/>
    <p:sldId id="330" r:id="rId39"/>
    <p:sldId id="329" r:id="rId40"/>
    <p:sldId id="33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1" autoAdjust="0"/>
    <p:restoredTop sz="95055"/>
  </p:normalViewPr>
  <p:slideViewPr>
    <p:cSldViewPr snapToGrid="0">
      <p:cViewPr varScale="1">
        <p:scale>
          <a:sx n="108" d="100"/>
          <a:sy n="108" d="100"/>
        </p:scale>
        <p:origin x="12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76B7AA58-23BE-4CD9-9D40-A465BE95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52353C7-1DAB-4412-B925-FA83E65373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C6C7E-F82E-4FF1-BCF3-6A94E3A1BB04}" type="datetimeFigureOut">
              <a:rPr lang="da-DK" smtClean="0"/>
              <a:t>08-09-2021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0A6F790-CE39-4B6D-88CB-2FF733871B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15367ED-89F0-4841-8926-81492F3A3C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9CB57-8E04-4A01-A7AD-BDB855CF88A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930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4F59D-989B-2C4C-8EA3-43466ED08F8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A34F-D316-444F-8507-DF004968F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3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A34F-D316-444F-8507-DF004968FD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2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A34F-D316-444F-8507-DF004968F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0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Grendel continues as it is now and those who work there can continue this line with getting grants and investing them in nodes there. There is a well-established “club” of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A34F-D316-444F-8507-DF004968F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1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A34F-D316-444F-8507-DF004968FD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3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A34F-D316-444F-8507-DF004968FD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6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A34F-D316-444F-8507-DF004968FD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8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2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5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6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6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1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Rasmus Berg Jensen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07DC51A-D38E-4C57-946A-F33A7711C2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119314"/>
            <a:ext cx="1221524" cy="1176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50AA34-ADA7-444A-B742-AC6CAE64FA9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67292"/>
            <a:ext cx="1221524" cy="4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74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nteractivehpc.dk/#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33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activehpc.dk/#/" TargetMode="External"/><Relationship Id="rId3" Type="http://schemas.openxmlformats.org/officeDocument/2006/relationships/image" Target="../media/image36.png"/><Relationship Id="rId7" Type="http://schemas.openxmlformats.org/officeDocument/2006/relationships/hyperlink" Target="https://www.deic.dk/Supercomputere/vejledninger-og-guides/Adgang-til-HPC-Sandkas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ic.dk/Supercomputere/Front-Office" TargetMode="External"/><Relationship Id="rId5" Type="http://schemas.openxmlformats.org/officeDocument/2006/relationships/hyperlink" Target="mailto:rbj@chem.au.dk" TargetMode="External"/><Relationship Id="rId10" Type="http://schemas.openxmlformats.org/officeDocument/2006/relationships/hyperlink" Target="https://www.deic.dk/en/supercomputing/Apply-for-HPC-resources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www.cscaa.dk/sandbox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deic.dk" TargetMode="External"/><Relationship Id="rId2" Type="http://schemas.openxmlformats.org/officeDocument/2006/relationships/hyperlink" Target="mailto:rbj@chem.au.d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25" y="2528279"/>
            <a:ext cx="10572749" cy="2387600"/>
          </a:xfrm>
        </p:spPr>
        <p:txBody>
          <a:bodyPr>
            <a:normAutofit fontScale="90000"/>
          </a:bodyPr>
          <a:lstStyle/>
          <a:p>
            <a:r>
              <a:rPr lang="en-US" sz="7300" b="1" dirty="0">
                <a:cs typeface="Calibri Light"/>
              </a:rPr>
              <a:t>Access to High Performance Computing Infrastructure</a:t>
            </a:r>
            <a:br>
              <a:rPr lang="en-US" sz="7300" dirty="0">
                <a:cs typeface="Calibri Light"/>
              </a:rPr>
            </a:br>
            <a:br>
              <a:rPr lang="en-US" dirty="0">
                <a:cs typeface="Calibri Light"/>
              </a:rPr>
            </a:br>
            <a:r>
              <a:rPr lang="en-US" sz="3100" dirty="0"/>
              <a:t>Computing opportunities for both</a:t>
            </a:r>
            <a:br>
              <a:rPr lang="en-US" sz="3100" dirty="0"/>
            </a:br>
            <a:r>
              <a:rPr lang="en-US" sz="3100" dirty="0"/>
              <a:t>new and experienced HPC users</a:t>
            </a:r>
            <a:br>
              <a:rPr lang="en-US" dirty="0">
                <a:cs typeface="Calibri Light"/>
              </a:rPr>
            </a:b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20048"/>
            <a:ext cx="9144000" cy="1081474"/>
          </a:xfrm>
        </p:spPr>
        <p:txBody>
          <a:bodyPr/>
          <a:lstStyle/>
          <a:p>
            <a:r>
              <a:rPr lang="en-US" dirty="0"/>
              <a:t>Rasmus Berg Jensen</a:t>
            </a:r>
          </a:p>
          <a:p>
            <a:r>
              <a:rPr lang="en-US" dirty="0" err="1">
                <a:cs typeface="Calibri Light"/>
              </a:rPr>
              <a:t>EuroHPC</a:t>
            </a:r>
            <a:r>
              <a:rPr lang="en-US" dirty="0">
                <a:cs typeface="Calibri Light"/>
              </a:rPr>
              <a:t> Competence Center Denmark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32A088-3B74-D54A-BDCC-09E14762D3E4}"/>
              </a:ext>
            </a:extLst>
          </p:cNvPr>
          <p:cNvSpPr txBox="1"/>
          <p:nvPr/>
        </p:nvSpPr>
        <p:spPr>
          <a:xfrm>
            <a:off x="10503278" y="178419"/>
            <a:ext cx="156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HPC landscape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F3D245-EC27-F040-97EA-C2C414B54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95" y="-178526"/>
            <a:ext cx="1083222" cy="108322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2ED0FA-6BD0-45C1-9E7A-B62EA78F8AEC}"/>
              </a:ext>
            </a:extLst>
          </p:cNvPr>
          <p:cNvSpPr/>
          <p:nvPr/>
        </p:nvSpPr>
        <p:spPr>
          <a:xfrm>
            <a:off x="1439476" y="1555348"/>
            <a:ext cx="2700000" cy="418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Local HPC</a:t>
            </a:r>
          </a:p>
          <a:p>
            <a:pPr algn="ctr"/>
            <a:r>
              <a:rPr lang="en-US" b="1" dirty="0"/>
              <a:t>grendel@cscaa.dk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Reserved space through your grant funds and investment in nodes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77A0E5-093E-4CC0-8B83-C39766F8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0223"/>
          </a:xfrm>
        </p:spPr>
        <p:txBody>
          <a:bodyPr/>
          <a:lstStyle/>
          <a:p>
            <a:r>
              <a:rPr lang="da-DK" dirty="0" err="1"/>
              <a:t>Infrastructure</a:t>
            </a:r>
            <a:r>
              <a:rPr lang="da-DK" dirty="0"/>
              <a:t> </a:t>
            </a:r>
            <a:r>
              <a:rPr lang="da-DK" dirty="0" err="1"/>
              <a:t>layers</a:t>
            </a:r>
            <a:endParaRPr lang="da-DK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05FBA1-DE6B-4F27-91EF-2083DCC40A04}"/>
              </a:ext>
            </a:extLst>
          </p:cNvPr>
          <p:cNvSpPr/>
          <p:nvPr/>
        </p:nvSpPr>
        <p:spPr>
          <a:xfrm>
            <a:off x="4746000" y="1555348"/>
            <a:ext cx="2700000" cy="418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National HPC</a:t>
            </a:r>
          </a:p>
          <a:p>
            <a:pPr algn="ctr"/>
            <a:r>
              <a:rPr lang="en-US" b="1" dirty="0"/>
              <a:t>Type 1-5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Assigned space through evaluated project application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AD12C7-DF50-4124-8F24-60DE0F549434}"/>
              </a:ext>
            </a:extLst>
          </p:cNvPr>
          <p:cNvSpPr/>
          <p:nvPr/>
        </p:nvSpPr>
        <p:spPr>
          <a:xfrm>
            <a:off x="8049900" y="1555348"/>
            <a:ext cx="2700000" cy="418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European HPC systems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Assigned space through evaluated project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064DF-3601-4A73-B70E-4E1745441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52" y="2923925"/>
            <a:ext cx="2700000" cy="1010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1F325C-8D2A-40AB-A4A1-52A4D627D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47" y="3113650"/>
            <a:ext cx="2610000" cy="709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33C7CE-A883-40DF-9EAF-320BCFBF3352}"/>
              </a:ext>
            </a:extLst>
          </p:cNvPr>
          <p:cNvSpPr txBox="1"/>
          <p:nvPr/>
        </p:nvSpPr>
        <p:spPr>
          <a:xfrm>
            <a:off x="1434228" y="2923925"/>
            <a:ext cx="2694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i="1" dirty="0">
                <a:solidFill>
                  <a:srgbClr val="FF0000"/>
                </a:solidFill>
                <a:latin typeface="Prima Serif" pitchFamily="50" charset="0"/>
                <a:cs typeface="Times New Roman" panose="02020603050405020304" pitchFamily="18" charset="0"/>
              </a:rPr>
              <a:t>CSCAA</a:t>
            </a:r>
            <a:endParaRPr lang="en-GB" sz="4800" i="1" dirty="0">
              <a:solidFill>
                <a:srgbClr val="FF0000"/>
              </a:solidFill>
              <a:latin typeface="Prima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694971-C533-4B68-BFCE-8FA8071A307C}"/>
              </a:ext>
            </a:extLst>
          </p:cNvPr>
          <p:cNvSpPr txBox="1"/>
          <p:nvPr/>
        </p:nvSpPr>
        <p:spPr>
          <a:xfrm>
            <a:off x="1426357" y="3709693"/>
            <a:ext cx="2694753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80" dirty="0">
                <a:latin typeface="Prima Serif" pitchFamily="50" charset="0"/>
              </a:rPr>
              <a:t>Centre for Scientific Computing Aarhus</a:t>
            </a:r>
            <a:endParaRPr lang="en-GB" sz="880" dirty="0">
              <a:latin typeface="Prima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Map&#10;&#10;Description automatically generated">
            <a:extLst>
              <a:ext uri="{FF2B5EF4-FFF2-40B4-BE49-F238E27FC236}">
                <a16:creationId xmlns:a16="http://schemas.microsoft.com/office/drawing/2014/main" id="{55602742-A89A-41DC-8FB7-7CCF6E2A3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406" y="911449"/>
            <a:ext cx="7685377" cy="561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7A700-E98E-4840-A5BB-17E878A9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HPC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C3269-F697-4AD1-8456-1B8E765FE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200" dirty="0"/>
          </a:p>
          <a:p>
            <a:r>
              <a:rPr lang="en-GB" sz="3200" dirty="0" err="1"/>
              <a:t>EuroHPC</a:t>
            </a:r>
            <a:endParaRPr lang="en-GB" sz="3200" dirty="0"/>
          </a:p>
          <a:p>
            <a:endParaRPr lang="en-GB" sz="3200" dirty="0">
              <a:solidFill>
                <a:schemeClr val="bg2"/>
              </a:solidFill>
            </a:endParaRPr>
          </a:p>
          <a:p>
            <a:r>
              <a:rPr lang="en-GB" sz="3200" dirty="0" err="1">
                <a:solidFill>
                  <a:schemeClr val="bg2"/>
                </a:solidFill>
              </a:rPr>
              <a:t>EuroCC</a:t>
            </a:r>
            <a:endParaRPr lang="en-GB" sz="3200" dirty="0">
              <a:solidFill>
                <a:schemeClr val="bg2"/>
              </a:solidFill>
            </a:endParaRPr>
          </a:p>
          <a:p>
            <a:endParaRPr lang="en-GB" sz="3200" dirty="0">
              <a:solidFill>
                <a:schemeClr val="bg2"/>
              </a:solidFill>
            </a:endParaRPr>
          </a:p>
          <a:p>
            <a:r>
              <a:rPr lang="en-GB" sz="3200" dirty="0" err="1">
                <a:solidFill>
                  <a:schemeClr val="bg2"/>
                </a:solidFill>
              </a:rPr>
              <a:t>DeiC</a:t>
            </a:r>
            <a:endParaRPr lang="en-GB" sz="3200" dirty="0">
              <a:solidFill>
                <a:schemeClr val="bg2"/>
              </a:solidFill>
            </a:endParaRPr>
          </a:p>
        </p:txBody>
      </p:sp>
      <p:pic>
        <p:nvPicPr>
          <p:cNvPr id="9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613C24-CF84-4E1A-997A-30A1B13D2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2778" y="1336426"/>
            <a:ext cx="6167732" cy="3663694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AFFD51AC-EB92-40B1-8592-BEAB1306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41" y="1821917"/>
            <a:ext cx="4141195" cy="41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BB2EDD-6909-421C-AC99-49A8C46F5A6B}"/>
              </a:ext>
            </a:extLst>
          </p:cNvPr>
          <p:cNvSpPr/>
          <p:nvPr/>
        </p:nvSpPr>
        <p:spPr>
          <a:xfrm>
            <a:off x="5265676" y="4269060"/>
            <a:ext cx="4762405" cy="210348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A4B0CF1-379B-4634-BA0D-336D91AED4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96" y="4427091"/>
            <a:ext cx="4477704" cy="16752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97CC88-ABD2-4521-B406-AA6FC78246EA}"/>
              </a:ext>
            </a:extLst>
          </p:cNvPr>
          <p:cNvSpPr/>
          <p:nvPr/>
        </p:nvSpPr>
        <p:spPr>
          <a:xfrm>
            <a:off x="4543811" y="4667290"/>
            <a:ext cx="6167732" cy="8304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Creation of an HPC ecosystem in Europe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5BA484-248F-458C-A3BE-6DA4E0CC53B3}"/>
              </a:ext>
            </a:extLst>
          </p:cNvPr>
          <p:cNvSpPr/>
          <p:nvPr/>
        </p:nvSpPr>
        <p:spPr>
          <a:xfrm>
            <a:off x="4901825" y="5235068"/>
            <a:ext cx="5081542" cy="54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Competence Center Denmark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7D5FB11B-82A9-4611-8EE6-7093FC1BA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23" y="1336426"/>
            <a:ext cx="2324648" cy="23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B3DB3F-708E-40F0-B3E0-BDCA2C807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8647" y="1336426"/>
            <a:ext cx="3925177" cy="23315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5659DE-48D2-411F-9464-441B0321C5C5}"/>
              </a:ext>
            </a:extLst>
          </p:cNvPr>
          <p:cNvSpPr txBox="1"/>
          <p:nvPr/>
        </p:nvSpPr>
        <p:spPr>
          <a:xfrm>
            <a:off x="10503278" y="178419"/>
            <a:ext cx="156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HPC landscape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5A6A97-9890-4E93-8B03-6E5D775AAB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95" y="-178526"/>
            <a:ext cx="1083222" cy="10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9131BD-2AEA-0747-8A79-9890CA315CD3}"/>
              </a:ext>
            </a:extLst>
          </p:cNvPr>
          <p:cNvSpPr txBox="1"/>
          <p:nvPr/>
        </p:nvSpPr>
        <p:spPr>
          <a:xfrm>
            <a:off x="9926274" y="178419"/>
            <a:ext cx="210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Competence Center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7072698-2171-404E-A954-5ABD80D24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9" y="4094950"/>
            <a:ext cx="2417330" cy="24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2FDA6-7D5C-471A-B1AA-6DC574179940}"/>
              </a:ext>
            </a:extLst>
          </p:cNvPr>
          <p:cNvSpPr txBox="1"/>
          <p:nvPr/>
        </p:nvSpPr>
        <p:spPr>
          <a:xfrm>
            <a:off x="680509" y="6233596"/>
            <a:ext cx="24163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Competence Center DK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A9D50-4EBA-B749-A90E-ADB82094E734}"/>
              </a:ext>
            </a:extLst>
          </p:cNvPr>
          <p:cNvSpPr txBox="1"/>
          <p:nvPr/>
        </p:nvSpPr>
        <p:spPr>
          <a:xfrm>
            <a:off x="3293170" y="4294711"/>
            <a:ext cx="19607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Facilitation</a:t>
            </a:r>
          </a:p>
          <a:p>
            <a:r>
              <a:rPr lang="en-US" dirty="0"/>
              <a:t>Knowledge sharing</a:t>
            </a:r>
          </a:p>
          <a:p>
            <a:r>
              <a:rPr lang="en-US" dirty="0"/>
              <a:t>Dissemination</a:t>
            </a:r>
          </a:p>
          <a:p>
            <a:r>
              <a:rPr lang="en-US" dirty="0"/>
              <a:t>HPC in industry</a:t>
            </a:r>
          </a:p>
        </p:txBody>
      </p:sp>
      <p:pic>
        <p:nvPicPr>
          <p:cNvPr id="1026" name="Picture 2" descr="Simple User Icon transparent PNG - StickPNG">
            <a:extLst>
              <a:ext uri="{FF2B5EF4-FFF2-40B4-BE49-F238E27FC236}">
                <a16:creationId xmlns:a16="http://schemas.microsoft.com/office/drawing/2014/main" id="{A1A39149-0E0B-B444-8C77-04245562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8" y="36411"/>
            <a:ext cx="2105891" cy="21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BAD150-1E1D-0241-A77E-EC0D680345F1}"/>
              </a:ext>
            </a:extLst>
          </p:cNvPr>
          <p:cNvSpPr txBox="1"/>
          <p:nvPr/>
        </p:nvSpPr>
        <p:spPr>
          <a:xfrm>
            <a:off x="2990769" y="345720"/>
            <a:ext cx="16370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User:</a:t>
            </a:r>
          </a:p>
          <a:p>
            <a:r>
              <a:rPr lang="en-US" dirty="0"/>
              <a:t>Student</a:t>
            </a:r>
          </a:p>
          <a:p>
            <a:r>
              <a:rPr lang="en-US" dirty="0"/>
              <a:t>Researcher</a:t>
            </a:r>
          </a:p>
          <a:p>
            <a:r>
              <a:rPr lang="en-US" dirty="0"/>
              <a:t>Research group</a:t>
            </a:r>
          </a:p>
          <a:p>
            <a:r>
              <a:rPr lang="en-US" dirty="0"/>
              <a:t>SME</a:t>
            </a:r>
          </a:p>
          <a:p>
            <a:r>
              <a:rPr lang="en-US" dirty="0"/>
              <a:t>Institutions</a:t>
            </a:r>
          </a:p>
        </p:txBody>
      </p:sp>
      <p:sp>
        <p:nvSpPr>
          <p:cNvPr id="4" name="Left-Right-Up Arrow 3">
            <a:extLst>
              <a:ext uri="{FF2B5EF4-FFF2-40B4-BE49-F238E27FC236}">
                <a16:creationId xmlns:a16="http://schemas.microsoft.com/office/drawing/2014/main" id="{B23F2799-8C77-FF4B-ACEC-81FE12D6AB50}"/>
              </a:ext>
            </a:extLst>
          </p:cNvPr>
          <p:cNvSpPr/>
          <p:nvPr/>
        </p:nvSpPr>
        <p:spPr>
          <a:xfrm rot="5400000">
            <a:off x="4433250" y="1894239"/>
            <a:ext cx="1259244" cy="2409525"/>
          </a:xfrm>
          <a:prstGeom prst="leftRightUpArrow">
            <a:avLst>
              <a:gd name="adj1" fmla="val 14662"/>
              <a:gd name="adj2" fmla="val 26907"/>
              <a:gd name="adj3" fmla="val 230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FD63D39-AC01-5944-BAC5-B455A2F7CB1B}"/>
              </a:ext>
            </a:extLst>
          </p:cNvPr>
          <p:cNvSpPr/>
          <p:nvPr/>
        </p:nvSpPr>
        <p:spPr>
          <a:xfrm>
            <a:off x="985293" y="196214"/>
            <a:ext cx="3642527" cy="2105891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5F55A79-0014-DA4F-BCC3-05FA485EA0A9}"/>
              </a:ext>
            </a:extLst>
          </p:cNvPr>
          <p:cNvSpPr/>
          <p:nvPr/>
        </p:nvSpPr>
        <p:spPr>
          <a:xfrm>
            <a:off x="426058" y="3871523"/>
            <a:ext cx="4909422" cy="2808058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20197-CA15-5D4D-8B33-E775847DD7CA}"/>
              </a:ext>
            </a:extLst>
          </p:cNvPr>
          <p:cNvSpPr txBox="1"/>
          <p:nvPr/>
        </p:nvSpPr>
        <p:spPr>
          <a:xfrm>
            <a:off x="6500526" y="2100046"/>
            <a:ext cx="154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HPC Hardware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450F47-62A3-EF49-B202-D29EF697747F}"/>
              </a:ext>
            </a:extLst>
          </p:cNvPr>
          <p:cNvSpPr txBox="1"/>
          <p:nvPr/>
        </p:nvSpPr>
        <p:spPr>
          <a:xfrm>
            <a:off x="8808808" y="2117439"/>
            <a:ext cx="102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73BABF-2C94-3245-ABE7-DFA061942BD6}"/>
              </a:ext>
            </a:extLst>
          </p:cNvPr>
          <p:cNvSpPr txBox="1"/>
          <p:nvPr/>
        </p:nvSpPr>
        <p:spPr>
          <a:xfrm>
            <a:off x="6793064" y="422277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478C46-FB9D-7A4B-9D3E-BAB07BA2E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09" y="2699187"/>
            <a:ext cx="1468583" cy="14685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FCCD23-C695-FA43-82D3-85406DA38A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57" y="319616"/>
            <a:ext cx="1982489" cy="19824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760DF4-BBC8-9B45-B718-B173D4F9398A}"/>
              </a:ext>
            </a:extLst>
          </p:cNvPr>
          <p:cNvSpPr txBox="1"/>
          <p:nvPr/>
        </p:nvSpPr>
        <p:spPr>
          <a:xfrm>
            <a:off x="8775273" y="4251767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0D06F1-3438-224B-85E7-3DB24EFFD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68" y="2836319"/>
            <a:ext cx="1422400" cy="13411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283C82-2372-6E42-AA7D-1366AE845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93" y="603891"/>
            <a:ext cx="1520901" cy="152090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471C44E-608A-1246-87A6-0E8F165D617D}"/>
              </a:ext>
            </a:extLst>
          </p:cNvPr>
          <p:cNvSpPr txBox="1"/>
          <p:nvPr/>
        </p:nvSpPr>
        <p:spPr>
          <a:xfrm>
            <a:off x="6596450" y="5956704"/>
            <a:ext cx="144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35D3E5-62CC-3541-8487-C9DDE790AD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3" r="22507"/>
          <a:stretch/>
        </p:blipFill>
        <p:spPr>
          <a:xfrm>
            <a:off x="6677742" y="4719044"/>
            <a:ext cx="1284800" cy="12376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7406B1-ED7E-674C-A0A8-24CCCA428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67" y="4812055"/>
            <a:ext cx="1245021" cy="79489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3DC4D2C-309A-D146-8081-57A33CC6F633}"/>
              </a:ext>
            </a:extLst>
          </p:cNvPr>
          <p:cNvSpPr txBox="1"/>
          <p:nvPr/>
        </p:nvSpPr>
        <p:spPr>
          <a:xfrm>
            <a:off x="8766475" y="5757770"/>
            <a:ext cx="1541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European HPC</a:t>
            </a:r>
          </a:p>
          <a:p>
            <a:pPr algn="ctr"/>
            <a:r>
              <a:rPr lang="en-US" dirty="0"/>
              <a:t>Resources and</a:t>
            </a:r>
          </a:p>
          <a:p>
            <a:pPr algn="ctr"/>
            <a:r>
              <a:rPr lang="en-US" dirty="0"/>
              <a:t>training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6345959-28DC-644E-A368-5587EB382C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915"/>
          <a:stretch/>
        </p:blipFill>
        <p:spPr>
          <a:xfrm>
            <a:off x="9379670" y="5529124"/>
            <a:ext cx="942043" cy="2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5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258F6-373A-4D66-B6A6-40CB7E8D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77EE9-914A-4186-8CC7-820299EC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2" spcCol="360000"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Who am I?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What is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Why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ea typeface="+mn-lt"/>
                <a:cs typeface="+mn-lt"/>
              </a:rPr>
              <a:t>HPC Landscape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Five HPC Infrastructures</a:t>
            </a:r>
            <a:endParaRPr lang="en-US" sz="3200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cs typeface="Calibri"/>
              </a:rPr>
              <a:t>Getting resources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cs typeface="Calibri"/>
              </a:rPr>
              <a:t>Support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32A088-3B74-D54A-BDCC-09E14762D3E4}"/>
              </a:ext>
            </a:extLst>
          </p:cNvPr>
          <p:cNvSpPr txBox="1"/>
          <p:nvPr/>
        </p:nvSpPr>
        <p:spPr>
          <a:xfrm>
            <a:off x="10158761" y="178419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HPC infrastructure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CDBDC67-B3DC-CE4A-AF67-3FC2CBFBF22E}"/>
              </a:ext>
            </a:extLst>
          </p:cNvPr>
          <p:cNvSpPr/>
          <p:nvPr/>
        </p:nvSpPr>
        <p:spPr>
          <a:xfrm>
            <a:off x="713676" y="2166113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 – Throughput HPC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548E1545-DBE4-BE48-8770-DD75A7FB1CB2}"/>
              </a:ext>
            </a:extLst>
          </p:cNvPr>
          <p:cNvSpPr/>
          <p:nvPr/>
        </p:nvSpPr>
        <p:spPr>
          <a:xfrm>
            <a:off x="713676" y="3311905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III – Large memory HPC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03C94A8-D211-9348-85C2-B2F19B423360}"/>
              </a:ext>
            </a:extLst>
          </p:cNvPr>
          <p:cNvSpPr/>
          <p:nvPr/>
        </p:nvSpPr>
        <p:spPr>
          <a:xfrm>
            <a:off x="713676" y="4457697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– Accelerated HPC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CA87D07-42A7-1645-9AD1-38F75C9EAFF6}"/>
              </a:ext>
            </a:extLst>
          </p:cNvPr>
          <p:cNvSpPr/>
          <p:nvPr/>
        </p:nvSpPr>
        <p:spPr>
          <a:xfrm>
            <a:off x="713677" y="5603489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– Capability HPC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A5B3C-64B5-7841-860A-6BED5E7BA8F9}"/>
              </a:ext>
            </a:extLst>
          </p:cNvPr>
          <p:cNvSpPr/>
          <p:nvPr/>
        </p:nvSpPr>
        <p:spPr>
          <a:xfrm>
            <a:off x="100361" y="1020321"/>
            <a:ext cx="457200" cy="448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DENMARK NATIONAL HPCs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0E190-3711-F44D-90A9-82E942E7ED71}"/>
              </a:ext>
            </a:extLst>
          </p:cNvPr>
          <p:cNvSpPr/>
          <p:nvPr/>
        </p:nvSpPr>
        <p:spPr>
          <a:xfrm>
            <a:off x="100361" y="5603489"/>
            <a:ext cx="457200" cy="1048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LUMI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F3D245-EC27-F040-97EA-C2C414B54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20" y="-178526"/>
            <a:ext cx="1083222" cy="1083222"/>
          </a:xfrm>
          <a:prstGeom prst="rect">
            <a:avLst/>
          </a:prstGeom>
        </p:spPr>
      </p:pic>
      <p:sp>
        <p:nvSpPr>
          <p:cNvPr id="20" name="Titel 5">
            <a:extLst>
              <a:ext uri="{FF2B5EF4-FFF2-40B4-BE49-F238E27FC236}">
                <a16:creationId xmlns:a16="http://schemas.microsoft.com/office/drawing/2014/main" id="{2596B067-58E8-4846-B8E1-10D9C94EA0CA}"/>
              </a:ext>
            </a:extLst>
          </p:cNvPr>
          <p:cNvSpPr txBox="1">
            <a:spLocks/>
          </p:cNvSpPr>
          <p:nvPr/>
        </p:nvSpPr>
        <p:spPr>
          <a:xfrm>
            <a:off x="713676" y="63280"/>
            <a:ext cx="2810107" cy="89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HPC Types</a:t>
            </a:r>
          </a:p>
        </p:txBody>
      </p:sp>
      <p:sp>
        <p:nvSpPr>
          <p:cNvPr id="18" name="Round Diagonal Corner Rectangle 7">
            <a:extLst>
              <a:ext uri="{FF2B5EF4-FFF2-40B4-BE49-F238E27FC236}">
                <a16:creationId xmlns:a16="http://schemas.microsoft.com/office/drawing/2014/main" id="{08AAA565-4F48-4A3B-8154-80F192C3770D}"/>
              </a:ext>
            </a:extLst>
          </p:cNvPr>
          <p:cNvSpPr/>
          <p:nvPr/>
        </p:nvSpPr>
        <p:spPr>
          <a:xfrm>
            <a:off x="713676" y="1020321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– Interactive HPC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27B6CA-4CBC-4B81-8530-B17FC200D855}"/>
              </a:ext>
            </a:extLst>
          </p:cNvPr>
          <p:cNvSpPr/>
          <p:nvPr/>
        </p:nvSpPr>
        <p:spPr>
          <a:xfrm>
            <a:off x="3914221" y="1020364"/>
            <a:ext cx="7753904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Type 1-4: </a:t>
            </a:r>
            <a:r>
              <a:rPr lang="da-DK" sz="3200" dirty="0" err="1"/>
              <a:t>DeiC</a:t>
            </a:r>
            <a:r>
              <a:rPr lang="da-DK" sz="3200" dirty="0"/>
              <a:t> </a:t>
            </a:r>
            <a:r>
              <a:rPr lang="da-DK" sz="3200" dirty="0" err="1"/>
              <a:t>machines</a:t>
            </a:r>
            <a:endParaRPr lang="da-DK" sz="3200" dirty="0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Type 5: European </a:t>
            </a:r>
            <a:r>
              <a:rPr lang="da-DK" sz="3200" dirty="0" err="1"/>
              <a:t>machine</a:t>
            </a:r>
            <a:endParaRPr lang="da-DK" sz="3200" dirty="0"/>
          </a:p>
          <a:p>
            <a:pPr marL="742950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Access </a:t>
            </a:r>
            <a:r>
              <a:rPr lang="da-DK" sz="3200" dirty="0" err="1"/>
              <a:t>through</a:t>
            </a:r>
            <a:r>
              <a:rPr lang="da-DK" sz="3200" dirty="0"/>
              <a:t> </a:t>
            </a:r>
            <a:r>
              <a:rPr lang="da-DK" sz="3200" dirty="0" err="1"/>
              <a:t>DeiC</a:t>
            </a:r>
            <a:endParaRPr lang="da-DK" sz="3200" dirty="0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/>
                </a:solidFill>
              </a:rPr>
              <a:t>Type 1-3: Operational</a:t>
            </a:r>
            <a:endParaRPr lang="da-DK" sz="3200" dirty="0">
              <a:solidFill>
                <a:schemeClr val="bg2"/>
              </a:solidFill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2"/>
              </a:solidFill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/>
                </a:solidFill>
              </a:rPr>
              <a:t>Type 4: Operational late 2021</a:t>
            </a:r>
            <a:endParaRPr lang="da-DK" sz="3200" dirty="0">
              <a:solidFill>
                <a:schemeClr val="bg2"/>
              </a:solidFill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2"/>
              </a:solidFill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/>
                </a:solidFill>
              </a:rPr>
              <a:t>Type 5: Pilot phase</a:t>
            </a:r>
          </a:p>
        </p:txBody>
      </p:sp>
    </p:spTree>
    <p:extLst>
      <p:ext uri="{BB962C8B-B14F-4D97-AF65-F5344CB8AC3E}">
        <p14:creationId xmlns:p14="http://schemas.microsoft.com/office/powerpoint/2010/main" val="1212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A66403E-9430-45F7-8F0F-EDD84ABCA61A}"/>
              </a:ext>
            </a:extLst>
          </p:cNvPr>
          <p:cNvSpPr/>
          <p:nvPr/>
        </p:nvSpPr>
        <p:spPr>
          <a:xfrm>
            <a:off x="10129626" y="4378626"/>
            <a:ext cx="2062374" cy="245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44A94-1C5F-FE4A-AA70-8EFCCB0C7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56" y="2165267"/>
            <a:ext cx="7498311" cy="3708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32A088-3B74-D54A-BDCC-09E14762D3E4}"/>
              </a:ext>
            </a:extLst>
          </p:cNvPr>
          <p:cNvSpPr txBox="1"/>
          <p:nvPr/>
        </p:nvSpPr>
        <p:spPr>
          <a:xfrm>
            <a:off x="10158761" y="178419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HPC infrastructure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0588B093-9DDE-1E4E-9697-F1909F957289}"/>
              </a:ext>
            </a:extLst>
          </p:cNvPr>
          <p:cNvSpPr/>
          <p:nvPr/>
        </p:nvSpPr>
        <p:spPr>
          <a:xfrm>
            <a:off x="713676" y="1020321"/>
            <a:ext cx="2810107" cy="104821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– Interactive HPC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CDBDC67-B3DC-CE4A-AF67-3FC2CBFBF22E}"/>
              </a:ext>
            </a:extLst>
          </p:cNvPr>
          <p:cNvSpPr/>
          <p:nvPr/>
        </p:nvSpPr>
        <p:spPr>
          <a:xfrm>
            <a:off x="713676" y="2166113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 – Throughput HPC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548E1545-DBE4-BE48-8770-DD75A7FB1CB2}"/>
              </a:ext>
            </a:extLst>
          </p:cNvPr>
          <p:cNvSpPr/>
          <p:nvPr/>
        </p:nvSpPr>
        <p:spPr>
          <a:xfrm>
            <a:off x="713676" y="3311905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III – Large memory HPC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03C94A8-D211-9348-85C2-B2F19B423360}"/>
              </a:ext>
            </a:extLst>
          </p:cNvPr>
          <p:cNvSpPr/>
          <p:nvPr/>
        </p:nvSpPr>
        <p:spPr>
          <a:xfrm>
            <a:off x="713676" y="4457697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– Accelerated HPC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CA87D07-42A7-1645-9AD1-38F75C9EAFF6}"/>
              </a:ext>
            </a:extLst>
          </p:cNvPr>
          <p:cNvSpPr/>
          <p:nvPr/>
        </p:nvSpPr>
        <p:spPr>
          <a:xfrm>
            <a:off x="713677" y="5603489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– Capability HPC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A5B3C-64B5-7841-860A-6BED5E7BA8F9}"/>
              </a:ext>
            </a:extLst>
          </p:cNvPr>
          <p:cNvSpPr/>
          <p:nvPr/>
        </p:nvSpPr>
        <p:spPr>
          <a:xfrm>
            <a:off x="100361" y="1020321"/>
            <a:ext cx="457200" cy="448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DENMARK NATIONAL HPCs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0E190-3711-F44D-90A9-82E942E7ED71}"/>
              </a:ext>
            </a:extLst>
          </p:cNvPr>
          <p:cNvSpPr/>
          <p:nvPr/>
        </p:nvSpPr>
        <p:spPr>
          <a:xfrm>
            <a:off x="100361" y="5603489"/>
            <a:ext cx="457200" cy="1048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LUMI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F3D245-EC27-F040-97EA-C2C414B54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20" y="-178526"/>
            <a:ext cx="1083222" cy="1083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EC7000-2DB8-A146-9DBA-73D703AF9EEC}"/>
              </a:ext>
            </a:extLst>
          </p:cNvPr>
          <p:cNvSpPr txBox="1"/>
          <p:nvPr/>
        </p:nvSpPr>
        <p:spPr>
          <a:xfrm>
            <a:off x="4153157" y="6276255"/>
            <a:ext cx="749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Website: </a:t>
            </a:r>
            <a:r>
              <a:rPr lang="en-US" dirty="0">
                <a:hlinkClick r:id="rId4"/>
              </a:rPr>
              <a:t>https://interactivehpc.dk/#/</a:t>
            </a:r>
            <a:endParaRPr lang="en-US" dirty="0"/>
          </a:p>
        </p:txBody>
      </p:sp>
      <p:sp>
        <p:nvSpPr>
          <p:cNvPr id="20" name="Titel 5">
            <a:extLst>
              <a:ext uri="{FF2B5EF4-FFF2-40B4-BE49-F238E27FC236}">
                <a16:creationId xmlns:a16="http://schemas.microsoft.com/office/drawing/2014/main" id="{2596B067-58E8-4846-B8E1-10D9C94EA0CA}"/>
              </a:ext>
            </a:extLst>
          </p:cNvPr>
          <p:cNvSpPr txBox="1">
            <a:spLocks/>
          </p:cNvSpPr>
          <p:nvPr/>
        </p:nvSpPr>
        <p:spPr>
          <a:xfrm>
            <a:off x="713676" y="63280"/>
            <a:ext cx="2810107" cy="89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HPC Types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E8F1B4-EEDE-4FCC-9BBB-9A3138F283B3}"/>
              </a:ext>
            </a:extLst>
          </p:cNvPr>
          <p:cNvSpPr/>
          <p:nvPr/>
        </p:nvSpPr>
        <p:spPr>
          <a:xfrm>
            <a:off x="3914221" y="1020364"/>
            <a:ext cx="3511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User-friendly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Pre-installed programs</a:t>
            </a:r>
            <a:r>
              <a:rPr lang="en-US" sz="2400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96EA38-C336-4DD2-8D06-7DD5F5284860}"/>
              </a:ext>
            </a:extLst>
          </p:cNvPr>
          <p:cNvSpPr/>
          <p:nvPr/>
        </p:nvSpPr>
        <p:spPr>
          <a:xfrm>
            <a:off x="7467600" y="1020321"/>
            <a:ext cx="430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Other programs</a:t>
            </a:r>
            <a:r>
              <a:rPr lang="en-US" sz="2400" dirty="0"/>
              <a:t> can be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GPUs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6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32A088-3B74-D54A-BDCC-09E14762D3E4}"/>
              </a:ext>
            </a:extLst>
          </p:cNvPr>
          <p:cNvSpPr txBox="1"/>
          <p:nvPr/>
        </p:nvSpPr>
        <p:spPr>
          <a:xfrm>
            <a:off x="10158761" y="178419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HPC infrastructure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0588B093-9DDE-1E4E-9697-F1909F957289}"/>
              </a:ext>
            </a:extLst>
          </p:cNvPr>
          <p:cNvSpPr/>
          <p:nvPr/>
        </p:nvSpPr>
        <p:spPr>
          <a:xfrm>
            <a:off x="713676" y="1020321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– Interactive HPC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CDBDC67-B3DC-CE4A-AF67-3FC2CBFBF22E}"/>
              </a:ext>
            </a:extLst>
          </p:cNvPr>
          <p:cNvSpPr/>
          <p:nvPr/>
        </p:nvSpPr>
        <p:spPr>
          <a:xfrm>
            <a:off x="713676" y="2166113"/>
            <a:ext cx="2810107" cy="1048216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 – Throughput HPC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548E1545-DBE4-BE48-8770-DD75A7FB1CB2}"/>
              </a:ext>
            </a:extLst>
          </p:cNvPr>
          <p:cNvSpPr/>
          <p:nvPr/>
        </p:nvSpPr>
        <p:spPr>
          <a:xfrm>
            <a:off x="713676" y="3311905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III – Large memory HPC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03C94A8-D211-9348-85C2-B2F19B423360}"/>
              </a:ext>
            </a:extLst>
          </p:cNvPr>
          <p:cNvSpPr/>
          <p:nvPr/>
        </p:nvSpPr>
        <p:spPr>
          <a:xfrm>
            <a:off x="713676" y="4457697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– Accelerated HPC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CA87D07-42A7-1645-9AD1-38F75C9EAFF6}"/>
              </a:ext>
            </a:extLst>
          </p:cNvPr>
          <p:cNvSpPr/>
          <p:nvPr/>
        </p:nvSpPr>
        <p:spPr>
          <a:xfrm>
            <a:off x="713677" y="5603489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– Capability HPC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A5B3C-64B5-7841-860A-6BED5E7BA8F9}"/>
              </a:ext>
            </a:extLst>
          </p:cNvPr>
          <p:cNvSpPr/>
          <p:nvPr/>
        </p:nvSpPr>
        <p:spPr>
          <a:xfrm>
            <a:off x="100361" y="1020321"/>
            <a:ext cx="457200" cy="448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DENMARK NATIONAL HPCs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0E190-3711-F44D-90A9-82E942E7ED71}"/>
              </a:ext>
            </a:extLst>
          </p:cNvPr>
          <p:cNvSpPr/>
          <p:nvPr/>
        </p:nvSpPr>
        <p:spPr>
          <a:xfrm>
            <a:off x="100361" y="5603489"/>
            <a:ext cx="457200" cy="1048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LUMI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CD8C-D2F4-4441-8E3C-9CA92FA5EF6E}"/>
              </a:ext>
            </a:extLst>
          </p:cNvPr>
          <p:cNvSpPr/>
          <p:nvPr/>
        </p:nvSpPr>
        <p:spPr>
          <a:xfrm>
            <a:off x="3914221" y="1020364"/>
            <a:ext cx="69650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Many parallel</a:t>
            </a:r>
            <a:r>
              <a:rPr lang="en-US" sz="2400" dirty="0"/>
              <a:t> tasks on various CPUs and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Shell secure login, </a:t>
            </a:r>
            <a:r>
              <a:rPr lang="en-US" sz="2400" dirty="0"/>
              <a:t>i.e. no interactive access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Software</a:t>
            </a:r>
            <a:r>
              <a:rPr lang="en-US" sz="2400" dirty="0"/>
              <a:t> can be added in protected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Wide range of </a:t>
            </a:r>
            <a:r>
              <a:rPr lang="en-US" sz="2400" b="1" dirty="0" err="1"/>
              <a:t>nat</a:t>
            </a:r>
            <a:r>
              <a:rPr lang="en-US" sz="2400" b="1" dirty="0"/>
              <a:t>/tech sciences</a:t>
            </a:r>
            <a:r>
              <a:rPr lang="en-US" sz="2400" dirty="0"/>
              <a:t>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B8C0A-8D10-1245-9E05-F3E22673F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66" y="2570518"/>
            <a:ext cx="6364037" cy="41090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7D382-AA76-0845-849C-1680925F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20" y="-178526"/>
            <a:ext cx="1083222" cy="1083222"/>
          </a:xfrm>
          <a:prstGeom prst="rect">
            <a:avLst/>
          </a:prstGeom>
        </p:spPr>
      </p:pic>
      <p:sp>
        <p:nvSpPr>
          <p:cNvPr id="16" name="Titel 5">
            <a:extLst>
              <a:ext uri="{FF2B5EF4-FFF2-40B4-BE49-F238E27FC236}">
                <a16:creationId xmlns:a16="http://schemas.microsoft.com/office/drawing/2014/main" id="{F826D207-41B2-41BD-B165-9756AB6B6363}"/>
              </a:ext>
            </a:extLst>
          </p:cNvPr>
          <p:cNvSpPr txBox="1">
            <a:spLocks/>
          </p:cNvSpPr>
          <p:nvPr/>
        </p:nvSpPr>
        <p:spPr>
          <a:xfrm>
            <a:off x="713676" y="63280"/>
            <a:ext cx="2810107" cy="89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HPC Types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275A296E-D106-44AA-A119-5DD47BDA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7403" y="4395966"/>
            <a:ext cx="715956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C796E8B-BD73-49EE-B53E-58E4BC93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1331" y="5066331"/>
            <a:ext cx="721071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1ADF80-B0D3-420F-BCC3-0FD412E815FB}"/>
              </a:ext>
            </a:extLst>
          </p:cNvPr>
          <p:cNvSpPr txBox="1"/>
          <p:nvPr/>
        </p:nvSpPr>
        <p:spPr>
          <a:xfrm>
            <a:off x="4047248" y="526988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87FF8A4D-CF5D-4075-8B6F-743DAE5A0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7403" y="5066331"/>
            <a:ext cx="721071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8A5384-18A6-4350-B4A5-A2C7A0816A8F}"/>
              </a:ext>
            </a:extLst>
          </p:cNvPr>
          <p:cNvSpPr txBox="1"/>
          <p:nvPr/>
        </p:nvSpPr>
        <p:spPr>
          <a:xfrm>
            <a:off x="4813347" y="526988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185F2C48-AA9E-4D6A-A8C1-742EB757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6389" y="4407437"/>
            <a:ext cx="715956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FF2C32-95B1-4073-A899-304F4963BA2E}"/>
              </a:ext>
            </a:extLst>
          </p:cNvPr>
          <p:cNvSpPr/>
          <p:nvPr/>
        </p:nvSpPr>
        <p:spPr>
          <a:xfrm>
            <a:off x="3869528" y="4464931"/>
            <a:ext cx="1553948" cy="131735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374609DE-4F51-4A2B-9F4C-3DA2D639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7295" y="4395966"/>
            <a:ext cx="715956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34EC3648-44FB-4578-B3B6-FCB638F3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1223" y="5066331"/>
            <a:ext cx="721071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FBF2B9-4711-4039-9E20-45BC0B667720}"/>
              </a:ext>
            </a:extLst>
          </p:cNvPr>
          <p:cNvSpPr txBox="1"/>
          <p:nvPr/>
        </p:nvSpPr>
        <p:spPr>
          <a:xfrm>
            <a:off x="5737140" y="526988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FE784640-21F3-423C-9464-5BF442505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7295" y="5066331"/>
            <a:ext cx="721071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C448308-5E41-4F42-9B10-3395022D6BB3}"/>
              </a:ext>
            </a:extLst>
          </p:cNvPr>
          <p:cNvSpPr txBox="1"/>
          <p:nvPr/>
        </p:nvSpPr>
        <p:spPr>
          <a:xfrm>
            <a:off x="6503239" y="526988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8622928B-9F5F-4673-BEA9-C9D584A5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6281" y="4407437"/>
            <a:ext cx="715956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D43D2C-ACB8-4C0C-8809-EAF8213D39F6}"/>
              </a:ext>
            </a:extLst>
          </p:cNvPr>
          <p:cNvSpPr/>
          <p:nvPr/>
        </p:nvSpPr>
        <p:spPr>
          <a:xfrm>
            <a:off x="5559420" y="4464931"/>
            <a:ext cx="1553948" cy="131735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E0622262-904E-46FF-B029-57F7D4E5B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83694" y="4395966"/>
            <a:ext cx="715956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499445E3-4446-4134-B7EE-42082056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37622" y="5066331"/>
            <a:ext cx="721071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A038E65-71A8-4343-A953-2BED15C0077B}"/>
              </a:ext>
            </a:extLst>
          </p:cNvPr>
          <p:cNvSpPr txBox="1"/>
          <p:nvPr/>
        </p:nvSpPr>
        <p:spPr>
          <a:xfrm>
            <a:off x="7453539" y="526988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0C79ABB4-4522-4794-B90F-BCD9A95A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83694" y="5066331"/>
            <a:ext cx="721071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0945AA5-95D6-49F1-9CDF-69658FE52CC0}"/>
              </a:ext>
            </a:extLst>
          </p:cNvPr>
          <p:cNvSpPr txBox="1"/>
          <p:nvPr/>
        </p:nvSpPr>
        <p:spPr>
          <a:xfrm>
            <a:off x="8219638" y="526988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pic>
        <p:nvPicPr>
          <p:cNvPr id="36" name="Picture 6">
            <a:extLst>
              <a:ext uri="{FF2B5EF4-FFF2-40B4-BE49-F238E27FC236}">
                <a16:creationId xmlns:a16="http://schemas.microsoft.com/office/drawing/2014/main" id="{7EA5B392-1EB6-4493-8F73-5D1A85CC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2680" y="4407437"/>
            <a:ext cx="715956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AD942C1-9EDA-431E-875A-6B81B8DFC243}"/>
              </a:ext>
            </a:extLst>
          </p:cNvPr>
          <p:cNvSpPr/>
          <p:nvPr/>
        </p:nvSpPr>
        <p:spPr>
          <a:xfrm>
            <a:off x="7275819" y="4464931"/>
            <a:ext cx="1553948" cy="131735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6">
            <a:extLst>
              <a:ext uri="{FF2B5EF4-FFF2-40B4-BE49-F238E27FC236}">
                <a16:creationId xmlns:a16="http://schemas.microsoft.com/office/drawing/2014/main" id="{D22DF72B-3111-4673-9E03-A58A0A53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00093" y="4395966"/>
            <a:ext cx="715956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7F3DB12A-E69B-4EDC-A955-90F44599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54021" y="5066331"/>
            <a:ext cx="721071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3D49F78-C694-4295-878C-2EBAEA96EDC3}"/>
              </a:ext>
            </a:extLst>
          </p:cNvPr>
          <p:cNvSpPr txBox="1"/>
          <p:nvPr/>
        </p:nvSpPr>
        <p:spPr>
          <a:xfrm>
            <a:off x="9169938" y="526988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484DC582-D546-4A37-AC82-8C7D0CF9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00093" y="5066331"/>
            <a:ext cx="721071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0F3D188-C28E-4817-B303-8D77DA6C5011}"/>
              </a:ext>
            </a:extLst>
          </p:cNvPr>
          <p:cNvSpPr txBox="1"/>
          <p:nvPr/>
        </p:nvSpPr>
        <p:spPr>
          <a:xfrm>
            <a:off x="9936037" y="526988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462CAB0B-9757-46A7-BD99-ED8712C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69079" y="4407437"/>
            <a:ext cx="715956" cy="7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E09BF3D-46C8-461C-A865-75E14C1BA22D}"/>
              </a:ext>
            </a:extLst>
          </p:cNvPr>
          <p:cNvSpPr/>
          <p:nvPr/>
        </p:nvSpPr>
        <p:spPr>
          <a:xfrm>
            <a:off x="8992218" y="4464931"/>
            <a:ext cx="1553948" cy="131735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BA2334-0929-481D-98D7-B564083DC671}"/>
              </a:ext>
            </a:extLst>
          </p:cNvPr>
          <p:cNvCxnSpPr>
            <a:stCxn id="23" idx="0"/>
          </p:cNvCxnSpPr>
          <p:nvPr/>
        </p:nvCxnSpPr>
        <p:spPr>
          <a:xfrm flipV="1">
            <a:off x="4646502" y="3844999"/>
            <a:ext cx="842598" cy="619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525701D-1E43-4A2A-B12C-CF9C76F4B252}"/>
              </a:ext>
            </a:extLst>
          </p:cNvPr>
          <p:cNvCxnSpPr>
            <a:cxnSpLocks/>
          </p:cNvCxnSpPr>
          <p:nvPr/>
        </p:nvCxnSpPr>
        <p:spPr>
          <a:xfrm flipH="1" flipV="1">
            <a:off x="5506898" y="3844999"/>
            <a:ext cx="858200" cy="619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2FF583-AF43-498F-B15C-D586A6BA6512}"/>
              </a:ext>
            </a:extLst>
          </p:cNvPr>
          <p:cNvCxnSpPr/>
          <p:nvPr/>
        </p:nvCxnSpPr>
        <p:spPr>
          <a:xfrm flipV="1">
            <a:off x="8083694" y="3844999"/>
            <a:ext cx="842598" cy="619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CD4DD7A-6A38-45E4-A854-5544A5CD8EDF}"/>
              </a:ext>
            </a:extLst>
          </p:cNvPr>
          <p:cNvCxnSpPr>
            <a:cxnSpLocks/>
          </p:cNvCxnSpPr>
          <p:nvPr/>
        </p:nvCxnSpPr>
        <p:spPr>
          <a:xfrm flipH="1" flipV="1">
            <a:off x="8944090" y="3844999"/>
            <a:ext cx="858200" cy="619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174A676-C23C-40A7-9993-1C535D259D9F}"/>
              </a:ext>
            </a:extLst>
          </p:cNvPr>
          <p:cNvCxnSpPr>
            <a:cxnSpLocks/>
          </p:cNvCxnSpPr>
          <p:nvPr/>
        </p:nvCxnSpPr>
        <p:spPr>
          <a:xfrm flipV="1">
            <a:off x="5489100" y="3234333"/>
            <a:ext cx="1786719" cy="6175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7ECFF8-99F9-4B08-84FB-0111BD335365}"/>
              </a:ext>
            </a:extLst>
          </p:cNvPr>
          <p:cNvCxnSpPr>
            <a:cxnSpLocks/>
          </p:cNvCxnSpPr>
          <p:nvPr/>
        </p:nvCxnSpPr>
        <p:spPr>
          <a:xfrm flipH="1" flipV="1">
            <a:off x="7290877" y="3234333"/>
            <a:ext cx="1635415" cy="6106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1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 animBg="1"/>
      <p:bldP spid="26" grpId="0"/>
      <p:bldP spid="28" grpId="0"/>
      <p:bldP spid="30" grpId="0" animBg="1"/>
      <p:bldP spid="33" grpId="0"/>
      <p:bldP spid="35" grpId="0"/>
      <p:bldP spid="37" grpId="0" animBg="1"/>
      <p:bldP spid="40" grpId="0"/>
      <p:bldP spid="42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32A088-3B74-D54A-BDCC-09E14762D3E4}"/>
              </a:ext>
            </a:extLst>
          </p:cNvPr>
          <p:cNvSpPr txBox="1"/>
          <p:nvPr/>
        </p:nvSpPr>
        <p:spPr>
          <a:xfrm>
            <a:off x="10158761" y="178419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HPC infrastructure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0588B093-9DDE-1E4E-9697-F1909F957289}"/>
              </a:ext>
            </a:extLst>
          </p:cNvPr>
          <p:cNvSpPr/>
          <p:nvPr/>
        </p:nvSpPr>
        <p:spPr>
          <a:xfrm>
            <a:off x="713676" y="1020321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– Interactive HPC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CDBDC67-B3DC-CE4A-AF67-3FC2CBFBF22E}"/>
              </a:ext>
            </a:extLst>
          </p:cNvPr>
          <p:cNvSpPr/>
          <p:nvPr/>
        </p:nvSpPr>
        <p:spPr>
          <a:xfrm>
            <a:off x="713676" y="2166113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 – Throughput HPC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548E1545-DBE4-BE48-8770-DD75A7FB1CB2}"/>
              </a:ext>
            </a:extLst>
          </p:cNvPr>
          <p:cNvSpPr/>
          <p:nvPr/>
        </p:nvSpPr>
        <p:spPr>
          <a:xfrm>
            <a:off x="713676" y="3311905"/>
            <a:ext cx="2810107" cy="1048216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III – Large memory HPC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03C94A8-D211-9348-85C2-B2F19B423360}"/>
              </a:ext>
            </a:extLst>
          </p:cNvPr>
          <p:cNvSpPr/>
          <p:nvPr/>
        </p:nvSpPr>
        <p:spPr>
          <a:xfrm>
            <a:off x="713676" y="4457697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– Accelerated HPC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CA87D07-42A7-1645-9AD1-38F75C9EAFF6}"/>
              </a:ext>
            </a:extLst>
          </p:cNvPr>
          <p:cNvSpPr/>
          <p:nvPr/>
        </p:nvSpPr>
        <p:spPr>
          <a:xfrm>
            <a:off x="713677" y="5603489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– Capability HPC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A5B3C-64B5-7841-860A-6BED5E7BA8F9}"/>
              </a:ext>
            </a:extLst>
          </p:cNvPr>
          <p:cNvSpPr/>
          <p:nvPr/>
        </p:nvSpPr>
        <p:spPr>
          <a:xfrm>
            <a:off x="100361" y="1020321"/>
            <a:ext cx="457200" cy="448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DENMARK NATIONAL HPCs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0E190-3711-F44D-90A9-82E942E7ED71}"/>
              </a:ext>
            </a:extLst>
          </p:cNvPr>
          <p:cNvSpPr/>
          <p:nvPr/>
        </p:nvSpPr>
        <p:spPr>
          <a:xfrm>
            <a:off x="100361" y="5603489"/>
            <a:ext cx="457200" cy="1048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LUMI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433E4604-3DA1-484F-A673-59D3EE06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2531" y="4091821"/>
            <a:ext cx="986774" cy="9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5D6C97-1B23-324B-82C7-3FBF61EA1408}"/>
              </a:ext>
            </a:extLst>
          </p:cNvPr>
          <p:cNvSpPr txBox="1"/>
          <p:nvPr/>
        </p:nvSpPr>
        <p:spPr>
          <a:xfrm>
            <a:off x="4993396" y="4404391"/>
            <a:ext cx="57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CPU</a:t>
            </a: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0380331B-8C86-5F4E-90DF-26F227769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0182" y="4201565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9364E2-F3D1-4941-BDF8-69D69A5565D1}"/>
              </a:ext>
            </a:extLst>
          </p:cNvPr>
          <p:cNvSpPr/>
          <p:nvPr/>
        </p:nvSpPr>
        <p:spPr>
          <a:xfrm>
            <a:off x="3924777" y="3332773"/>
            <a:ext cx="2811044" cy="25805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BDC6C9F-0709-4E4A-B37A-74BDEEAEB8DB}"/>
              </a:ext>
            </a:extLst>
          </p:cNvPr>
          <p:cNvCxnSpPr>
            <a:cxnSpLocks/>
            <a:endCxn id="3" idx="3"/>
          </p:cNvCxnSpPr>
          <p:nvPr/>
        </p:nvCxnSpPr>
        <p:spPr>
          <a:xfrm flipH="1">
            <a:off x="6735821" y="4623038"/>
            <a:ext cx="93895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78A67B1-DF81-7C4C-8BF6-8AE8B1A5ED00}"/>
              </a:ext>
            </a:extLst>
          </p:cNvPr>
          <p:cNvSpPr txBox="1"/>
          <p:nvPr/>
        </p:nvSpPr>
        <p:spPr>
          <a:xfrm>
            <a:off x="5794782" y="6004598"/>
            <a:ext cx="279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node with 4TB RAM</a:t>
            </a: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726DD5DD-3086-9F44-BBE7-98F848DA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8754" y="4201565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5344CC3D-664F-3A4B-ACAC-101EDF12A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0282" y="3352148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>
            <a:extLst>
              <a:ext uri="{FF2B5EF4-FFF2-40B4-BE49-F238E27FC236}">
                <a16:creationId xmlns:a16="http://schemas.microsoft.com/office/drawing/2014/main" id="{EF35DACB-82E2-4244-B617-3A60D862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0182" y="3348973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9FB5DA5E-926D-6F40-8585-9081055E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5834" y="3350507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>
            <a:extLst>
              <a:ext uri="{FF2B5EF4-FFF2-40B4-BE49-F238E27FC236}">
                <a16:creationId xmlns:a16="http://schemas.microsoft.com/office/drawing/2014/main" id="{E1AF311D-1865-5141-9562-96DD2A0A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0282" y="5104077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>
            <a:extLst>
              <a:ext uri="{FF2B5EF4-FFF2-40B4-BE49-F238E27FC236}">
                <a16:creationId xmlns:a16="http://schemas.microsoft.com/office/drawing/2014/main" id="{98997343-2B86-5245-BDC3-0682DD9A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6861" y="5102715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>
            <a:extLst>
              <a:ext uri="{FF2B5EF4-FFF2-40B4-BE49-F238E27FC236}">
                <a16:creationId xmlns:a16="http://schemas.microsoft.com/office/drawing/2014/main" id="{E1F4E000-116D-E842-B938-8E426661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7292" y="5103339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DF2D5E2-82EC-D64A-A0A2-B61C914A0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20" y="-178526"/>
            <a:ext cx="1083222" cy="1083222"/>
          </a:xfrm>
          <a:prstGeom prst="rect">
            <a:avLst/>
          </a:prstGeom>
        </p:spPr>
      </p:pic>
      <p:sp>
        <p:nvSpPr>
          <p:cNvPr id="38" name="Titel 5">
            <a:extLst>
              <a:ext uri="{FF2B5EF4-FFF2-40B4-BE49-F238E27FC236}">
                <a16:creationId xmlns:a16="http://schemas.microsoft.com/office/drawing/2014/main" id="{FD835D02-584E-4D4F-A2BB-EAF9EB52BBE3}"/>
              </a:ext>
            </a:extLst>
          </p:cNvPr>
          <p:cNvSpPr txBox="1">
            <a:spLocks/>
          </p:cNvSpPr>
          <p:nvPr/>
        </p:nvSpPr>
        <p:spPr>
          <a:xfrm>
            <a:off x="713676" y="63280"/>
            <a:ext cx="2810107" cy="89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HPC Types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D19E0F49-AAC8-4A46-A74F-EE5DEFBD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2534" y="4091821"/>
            <a:ext cx="986774" cy="9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67A810D-01E5-46DE-8CD2-5CFDB059B26E}"/>
              </a:ext>
            </a:extLst>
          </p:cNvPr>
          <p:cNvSpPr txBox="1"/>
          <p:nvPr/>
        </p:nvSpPr>
        <p:spPr>
          <a:xfrm>
            <a:off x="8743399" y="4404391"/>
            <a:ext cx="57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CPU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3785764C-2C8F-4C6D-B3C9-541CCA76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80185" y="4201565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4D30173-3CE0-4161-9FDD-4B60EE599741}"/>
              </a:ext>
            </a:extLst>
          </p:cNvPr>
          <p:cNvSpPr/>
          <p:nvPr/>
        </p:nvSpPr>
        <p:spPr>
          <a:xfrm>
            <a:off x="7674780" y="3332773"/>
            <a:ext cx="2811044" cy="25805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287FAC1C-2F62-4339-9CFD-F5D38412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88757" y="4201565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C1C71B64-0B60-4034-91E8-E4C910E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0285" y="3352148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064BA9F1-61B3-4AF3-B5A6-9FA47B95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80185" y="3348973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7211F7EB-6012-44B1-B948-A5D629F1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55837" y="3350507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id="{4C17C4B2-D774-4580-882E-77AADAB8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0285" y="5104077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99A566FD-12E5-4C0E-86DA-1D418BAA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76864" y="5102715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id="{CBC08F03-5B00-4BA6-92F8-124DD58F9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57295" y="5103339"/>
            <a:ext cx="791152" cy="7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0E8C8D4-BEC8-4234-8A08-76A5A9DEC6EF}"/>
              </a:ext>
            </a:extLst>
          </p:cNvPr>
          <p:cNvSpPr/>
          <p:nvPr/>
        </p:nvSpPr>
        <p:spPr>
          <a:xfrm>
            <a:off x="3914221" y="1020364"/>
            <a:ext cx="69650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Big memory nodes with </a:t>
            </a:r>
            <a:r>
              <a:rPr lang="en-US" sz="2400" b="1" dirty="0"/>
              <a:t>large RAM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Memory on the </a:t>
            </a:r>
            <a:r>
              <a:rPr lang="en-US" sz="2400" b="1" dirty="0"/>
              <a:t>same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Should also offer an easy interface to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Ideal </a:t>
            </a:r>
            <a:r>
              <a:rPr lang="en-US" sz="2400" b="1" dirty="0"/>
              <a:t>for large problems </a:t>
            </a:r>
            <a:r>
              <a:rPr lang="en-US" sz="2400" dirty="0"/>
              <a:t>with </a:t>
            </a:r>
            <a:r>
              <a:rPr lang="en-US" sz="2400" b="1" dirty="0"/>
              <a:t>intensive memory access</a:t>
            </a:r>
          </a:p>
        </p:txBody>
      </p:sp>
    </p:spTree>
    <p:extLst>
      <p:ext uri="{BB962C8B-B14F-4D97-AF65-F5344CB8AC3E}">
        <p14:creationId xmlns:p14="http://schemas.microsoft.com/office/powerpoint/2010/main" val="27163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32A088-3B74-D54A-BDCC-09E14762D3E4}"/>
              </a:ext>
            </a:extLst>
          </p:cNvPr>
          <p:cNvSpPr txBox="1"/>
          <p:nvPr/>
        </p:nvSpPr>
        <p:spPr>
          <a:xfrm>
            <a:off x="10158761" y="178419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HPC infrastructure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0588B093-9DDE-1E4E-9697-F1909F957289}"/>
              </a:ext>
            </a:extLst>
          </p:cNvPr>
          <p:cNvSpPr/>
          <p:nvPr/>
        </p:nvSpPr>
        <p:spPr>
          <a:xfrm>
            <a:off x="713676" y="1020321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– Interactive HPC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CDBDC67-B3DC-CE4A-AF67-3FC2CBFBF22E}"/>
              </a:ext>
            </a:extLst>
          </p:cNvPr>
          <p:cNvSpPr/>
          <p:nvPr/>
        </p:nvSpPr>
        <p:spPr>
          <a:xfrm>
            <a:off x="713676" y="2166113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 – Throughput HPC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548E1545-DBE4-BE48-8770-DD75A7FB1CB2}"/>
              </a:ext>
            </a:extLst>
          </p:cNvPr>
          <p:cNvSpPr/>
          <p:nvPr/>
        </p:nvSpPr>
        <p:spPr>
          <a:xfrm>
            <a:off x="713676" y="3311905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III – Large memory HPC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03C94A8-D211-9348-85C2-B2F19B423360}"/>
              </a:ext>
            </a:extLst>
          </p:cNvPr>
          <p:cNvSpPr/>
          <p:nvPr/>
        </p:nvSpPr>
        <p:spPr>
          <a:xfrm>
            <a:off x="713676" y="4457697"/>
            <a:ext cx="2810107" cy="1048216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– Accelerated HPC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CA87D07-42A7-1645-9AD1-38F75C9EAFF6}"/>
              </a:ext>
            </a:extLst>
          </p:cNvPr>
          <p:cNvSpPr/>
          <p:nvPr/>
        </p:nvSpPr>
        <p:spPr>
          <a:xfrm>
            <a:off x="713677" y="5603489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– Capability HPC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A5B3C-64B5-7841-860A-6BED5E7BA8F9}"/>
              </a:ext>
            </a:extLst>
          </p:cNvPr>
          <p:cNvSpPr/>
          <p:nvPr/>
        </p:nvSpPr>
        <p:spPr>
          <a:xfrm>
            <a:off x="100361" y="1020321"/>
            <a:ext cx="457200" cy="448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DENMARK NATIONAL HPCs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0E190-3711-F44D-90A9-82E942E7ED71}"/>
              </a:ext>
            </a:extLst>
          </p:cNvPr>
          <p:cNvSpPr/>
          <p:nvPr/>
        </p:nvSpPr>
        <p:spPr>
          <a:xfrm>
            <a:off x="100361" y="5603489"/>
            <a:ext cx="457200" cy="1048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LUMI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B982C1-82B2-0141-865E-09492D3A924F}"/>
              </a:ext>
            </a:extLst>
          </p:cNvPr>
          <p:cNvGrpSpPr/>
          <p:nvPr/>
        </p:nvGrpSpPr>
        <p:grpSpPr>
          <a:xfrm>
            <a:off x="6064866" y="3597797"/>
            <a:ext cx="2167901" cy="1505690"/>
            <a:chOff x="5078809" y="6068260"/>
            <a:chExt cx="2167901" cy="15056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350CBD-563D-9B4C-A9B6-E25E98F00DA2}"/>
                </a:ext>
              </a:extLst>
            </p:cNvPr>
            <p:cNvSpPr txBox="1"/>
            <p:nvPr/>
          </p:nvSpPr>
          <p:spPr>
            <a:xfrm>
              <a:off x="5078809" y="6068260"/>
              <a:ext cx="216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Input data to process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FF598C-1966-4E48-868F-CE7E1DABE4BE}"/>
                </a:ext>
              </a:extLst>
            </p:cNvPr>
            <p:cNvSpPr txBox="1"/>
            <p:nvPr/>
          </p:nvSpPr>
          <p:spPr>
            <a:xfrm>
              <a:off x="5396268" y="7204618"/>
              <a:ext cx="1532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Output results</a:t>
              </a:r>
              <a:endParaRPr lang="en-US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68347CC-4F74-A44A-9B8A-1986C99C9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20" y="-178526"/>
            <a:ext cx="1083222" cy="1083222"/>
          </a:xfrm>
          <a:prstGeom prst="rect">
            <a:avLst/>
          </a:prstGeom>
        </p:spPr>
      </p:pic>
      <p:sp>
        <p:nvSpPr>
          <p:cNvPr id="22" name="Titel 5">
            <a:extLst>
              <a:ext uri="{FF2B5EF4-FFF2-40B4-BE49-F238E27FC236}">
                <a16:creationId xmlns:a16="http://schemas.microsoft.com/office/drawing/2014/main" id="{A9D0A341-6CD7-41E1-9A86-98C1DB9B20DC}"/>
              </a:ext>
            </a:extLst>
          </p:cNvPr>
          <p:cNvSpPr txBox="1">
            <a:spLocks/>
          </p:cNvSpPr>
          <p:nvPr/>
        </p:nvSpPr>
        <p:spPr>
          <a:xfrm>
            <a:off x="713676" y="63280"/>
            <a:ext cx="2810107" cy="89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HPC Types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4B8CE9DA-CFA4-4AAB-9BC1-D6099A18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030" y="3472970"/>
            <a:ext cx="1786976" cy="17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">
            <a:extLst>
              <a:ext uri="{FF2B5EF4-FFF2-40B4-BE49-F238E27FC236}">
                <a16:creationId xmlns:a16="http://schemas.microsoft.com/office/drawing/2014/main" id="{020DC5C4-7F15-438A-A219-D274EB62ADF4}"/>
              </a:ext>
            </a:extLst>
          </p:cNvPr>
          <p:cNvSpPr txBox="1"/>
          <p:nvPr/>
        </p:nvSpPr>
        <p:spPr>
          <a:xfrm>
            <a:off x="4642498" y="4129288"/>
            <a:ext cx="71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CPU</a:t>
            </a: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196201C3-97B5-4DC2-BE19-3FBF371B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61917" y="2851284"/>
            <a:ext cx="1545845" cy="15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14">
            <a:extLst>
              <a:ext uri="{FF2B5EF4-FFF2-40B4-BE49-F238E27FC236}">
                <a16:creationId xmlns:a16="http://schemas.microsoft.com/office/drawing/2014/main" id="{F65E19BF-06AE-4B63-B049-2628AF6F1047}"/>
              </a:ext>
            </a:extLst>
          </p:cNvPr>
          <p:cNvCxnSpPr/>
          <p:nvPr/>
        </p:nvCxnSpPr>
        <p:spPr>
          <a:xfrm flipH="1">
            <a:off x="6165837" y="4210047"/>
            <a:ext cx="196596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7">
            <a:extLst>
              <a:ext uri="{FF2B5EF4-FFF2-40B4-BE49-F238E27FC236}">
                <a16:creationId xmlns:a16="http://schemas.microsoft.com/office/drawing/2014/main" id="{FE662305-3E63-4841-B335-DBA35EAEF109}"/>
              </a:ext>
            </a:extLst>
          </p:cNvPr>
          <p:cNvCxnSpPr/>
          <p:nvPr/>
        </p:nvCxnSpPr>
        <p:spPr>
          <a:xfrm>
            <a:off x="6165837" y="4519825"/>
            <a:ext cx="196596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>
            <a:extLst>
              <a:ext uri="{FF2B5EF4-FFF2-40B4-BE49-F238E27FC236}">
                <a16:creationId xmlns:a16="http://schemas.microsoft.com/office/drawing/2014/main" id="{617B926C-33AD-4DCF-8E3D-1D703CB14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75" y="4467128"/>
            <a:ext cx="1549400" cy="1549400"/>
          </a:xfrm>
          <a:prstGeom prst="rect">
            <a:avLst/>
          </a:prstGeom>
        </p:spPr>
      </p:pic>
      <p:pic>
        <p:nvPicPr>
          <p:cNvPr id="23" name="Graphic 22" descr="Hourglass">
            <a:extLst>
              <a:ext uri="{FF2B5EF4-FFF2-40B4-BE49-F238E27FC236}">
                <a16:creationId xmlns:a16="http://schemas.microsoft.com/office/drawing/2014/main" id="{A98E0C2B-DB4A-AC4C-A805-70A6A6EF2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9605" y="4013882"/>
            <a:ext cx="700623" cy="7006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AC2ED21-33DB-40AE-B989-962A7AF27855}"/>
              </a:ext>
            </a:extLst>
          </p:cNvPr>
          <p:cNvSpPr/>
          <p:nvPr/>
        </p:nvSpPr>
        <p:spPr>
          <a:xfrm>
            <a:off x="3914221" y="1020364"/>
            <a:ext cx="7906304" cy="198000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Accelerators such 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FPGA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In-memory</a:t>
            </a:r>
            <a:r>
              <a:rPr lang="en-US" sz="2400" dirty="0"/>
              <a:t> computation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In-storage</a:t>
            </a:r>
            <a:r>
              <a:rPr lang="en-US" sz="2400" dirty="0"/>
              <a:t>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Low-latency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Operative from late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HPC laboratory</a:t>
            </a:r>
          </a:p>
        </p:txBody>
      </p:sp>
    </p:spTree>
    <p:extLst>
      <p:ext uri="{BB962C8B-B14F-4D97-AF65-F5344CB8AC3E}">
        <p14:creationId xmlns:p14="http://schemas.microsoft.com/office/powerpoint/2010/main" val="2651887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8">
            <a:extLst>
              <a:ext uri="{FF2B5EF4-FFF2-40B4-BE49-F238E27FC236}">
                <a16:creationId xmlns:a16="http://schemas.microsoft.com/office/drawing/2014/main" id="{559DDA36-2CED-44B0-A643-4D1881A7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61917" y="2851284"/>
            <a:ext cx="1545845" cy="15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>
            <a:extLst>
              <a:ext uri="{FF2B5EF4-FFF2-40B4-BE49-F238E27FC236}">
                <a16:creationId xmlns:a16="http://schemas.microsoft.com/office/drawing/2014/main" id="{E767AE31-19AF-40E9-B5E0-9D7F97BEF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75" y="4467128"/>
            <a:ext cx="1549400" cy="154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32A088-3B74-D54A-BDCC-09E14762D3E4}"/>
              </a:ext>
            </a:extLst>
          </p:cNvPr>
          <p:cNvSpPr txBox="1"/>
          <p:nvPr/>
        </p:nvSpPr>
        <p:spPr>
          <a:xfrm>
            <a:off x="10158761" y="178419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HPC infrastructure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0588B093-9DDE-1E4E-9697-F1909F957289}"/>
              </a:ext>
            </a:extLst>
          </p:cNvPr>
          <p:cNvSpPr/>
          <p:nvPr/>
        </p:nvSpPr>
        <p:spPr>
          <a:xfrm>
            <a:off x="713676" y="1020321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– Interactive HPC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CDBDC67-B3DC-CE4A-AF67-3FC2CBFBF22E}"/>
              </a:ext>
            </a:extLst>
          </p:cNvPr>
          <p:cNvSpPr/>
          <p:nvPr/>
        </p:nvSpPr>
        <p:spPr>
          <a:xfrm>
            <a:off x="713676" y="2166113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 – Throughput HPC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548E1545-DBE4-BE48-8770-DD75A7FB1CB2}"/>
              </a:ext>
            </a:extLst>
          </p:cNvPr>
          <p:cNvSpPr/>
          <p:nvPr/>
        </p:nvSpPr>
        <p:spPr>
          <a:xfrm>
            <a:off x="713676" y="3311905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III – Large memory HPC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03C94A8-D211-9348-85C2-B2F19B423360}"/>
              </a:ext>
            </a:extLst>
          </p:cNvPr>
          <p:cNvSpPr/>
          <p:nvPr/>
        </p:nvSpPr>
        <p:spPr>
          <a:xfrm>
            <a:off x="713676" y="4457697"/>
            <a:ext cx="2810107" cy="1048216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– Accelerated HPC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CA87D07-42A7-1645-9AD1-38F75C9EAFF6}"/>
              </a:ext>
            </a:extLst>
          </p:cNvPr>
          <p:cNvSpPr/>
          <p:nvPr/>
        </p:nvSpPr>
        <p:spPr>
          <a:xfrm>
            <a:off x="713677" y="5603489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– Capability HPC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A5B3C-64B5-7841-860A-6BED5E7BA8F9}"/>
              </a:ext>
            </a:extLst>
          </p:cNvPr>
          <p:cNvSpPr/>
          <p:nvPr/>
        </p:nvSpPr>
        <p:spPr>
          <a:xfrm>
            <a:off x="100361" y="1020321"/>
            <a:ext cx="457200" cy="448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DENMARK NATIONAL HPCs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0E190-3711-F44D-90A9-82E942E7ED71}"/>
              </a:ext>
            </a:extLst>
          </p:cNvPr>
          <p:cNvSpPr/>
          <p:nvPr/>
        </p:nvSpPr>
        <p:spPr>
          <a:xfrm>
            <a:off x="100361" y="5603489"/>
            <a:ext cx="457200" cy="1048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LUMI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2793F1F-C6FB-FF48-A49B-6110F710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9857" y="5748644"/>
            <a:ext cx="966242" cy="9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9308DC-01C7-A440-8C80-58AC9C0E0652}"/>
              </a:ext>
            </a:extLst>
          </p:cNvPr>
          <p:cNvCxnSpPr>
            <a:cxnSpLocks/>
            <a:endCxn id="4098" idx="0"/>
          </p:cNvCxnSpPr>
          <p:nvPr/>
        </p:nvCxnSpPr>
        <p:spPr>
          <a:xfrm>
            <a:off x="5002978" y="5116106"/>
            <a:ext cx="0" cy="63253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C8FC12B-93DA-1F48-8D32-0A68C24CA4BC}"/>
              </a:ext>
            </a:extLst>
          </p:cNvPr>
          <p:cNvSpPr txBox="1"/>
          <p:nvPr/>
        </p:nvSpPr>
        <p:spPr>
          <a:xfrm>
            <a:off x="3688127" y="5134961"/>
            <a:ext cx="126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Accelerates</a:t>
            </a:r>
          </a:p>
          <a:p>
            <a:r>
              <a:rPr lang="en-US" dirty="0"/>
              <a:t>Logic ops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748CC9-A370-374E-90EE-4BC84D45B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20" y="-178526"/>
            <a:ext cx="1083222" cy="108322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21D0A4EA-0112-7847-A92B-00CDB745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6532" y="5465443"/>
            <a:ext cx="679286" cy="67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EF69B62A-5CE6-DE43-9898-DEE73F86A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5469" y="3967969"/>
            <a:ext cx="679286" cy="67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el 5">
            <a:extLst>
              <a:ext uri="{FF2B5EF4-FFF2-40B4-BE49-F238E27FC236}">
                <a16:creationId xmlns:a16="http://schemas.microsoft.com/office/drawing/2014/main" id="{374E0DB0-6888-4E8C-80B6-D6CC038947EC}"/>
              </a:ext>
            </a:extLst>
          </p:cNvPr>
          <p:cNvSpPr txBox="1">
            <a:spLocks/>
          </p:cNvSpPr>
          <p:nvPr/>
        </p:nvSpPr>
        <p:spPr>
          <a:xfrm>
            <a:off x="713676" y="63280"/>
            <a:ext cx="2810107" cy="89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HPC Types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1D0FB8-E0BB-4979-9D3B-7F2227504C46}"/>
              </a:ext>
            </a:extLst>
          </p:cNvPr>
          <p:cNvGrpSpPr/>
          <p:nvPr/>
        </p:nvGrpSpPr>
        <p:grpSpPr>
          <a:xfrm>
            <a:off x="5942319" y="3429000"/>
            <a:ext cx="2549811" cy="2208835"/>
            <a:chOff x="4886246" y="5899463"/>
            <a:chExt cx="2683494" cy="220883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331D99-30A3-4DE4-91F7-559C801ABC50}"/>
                </a:ext>
              </a:extLst>
            </p:cNvPr>
            <p:cNvSpPr txBox="1"/>
            <p:nvPr/>
          </p:nvSpPr>
          <p:spPr>
            <a:xfrm>
              <a:off x="4901950" y="5899463"/>
              <a:ext cx="2667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Input data to process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Input memory results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4DF598-49A9-4042-8736-C0BE99D31371}"/>
                </a:ext>
              </a:extLst>
            </p:cNvPr>
            <p:cNvSpPr txBox="1"/>
            <p:nvPr/>
          </p:nvSpPr>
          <p:spPr>
            <a:xfrm>
              <a:off x="4886246" y="7184968"/>
              <a:ext cx="26677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Request memory calculations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Output CPU results</a:t>
              </a: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9507401F-1A26-45A3-9095-0A18D65D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030" y="3472970"/>
            <a:ext cx="1786976" cy="17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2">
            <a:extLst>
              <a:ext uri="{FF2B5EF4-FFF2-40B4-BE49-F238E27FC236}">
                <a16:creationId xmlns:a16="http://schemas.microsoft.com/office/drawing/2014/main" id="{6F890606-68AA-4A27-B8F9-1F9CDC1214D4}"/>
              </a:ext>
            </a:extLst>
          </p:cNvPr>
          <p:cNvSpPr txBox="1"/>
          <p:nvPr/>
        </p:nvSpPr>
        <p:spPr>
          <a:xfrm>
            <a:off x="4642498" y="4129288"/>
            <a:ext cx="71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CPU</a:t>
            </a:r>
          </a:p>
        </p:txBody>
      </p:sp>
      <p:cxnSp>
        <p:nvCxnSpPr>
          <p:cNvPr id="37" name="Straight Arrow Connector 14">
            <a:extLst>
              <a:ext uri="{FF2B5EF4-FFF2-40B4-BE49-F238E27FC236}">
                <a16:creationId xmlns:a16="http://schemas.microsoft.com/office/drawing/2014/main" id="{FF703117-0B0B-4805-AD78-7A52A7F81A09}"/>
              </a:ext>
            </a:extLst>
          </p:cNvPr>
          <p:cNvCxnSpPr/>
          <p:nvPr/>
        </p:nvCxnSpPr>
        <p:spPr>
          <a:xfrm flipH="1">
            <a:off x="6165837" y="4210047"/>
            <a:ext cx="196596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17">
            <a:extLst>
              <a:ext uri="{FF2B5EF4-FFF2-40B4-BE49-F238E27FC236}">
                <a16:creationId xmlns:a16="http://schemas.microsoft.com/office/drawing/2014/main" id="{99090F5D-4DF4-4C91-9AA6-45BAFA566845}"/>
              </a:ext>
            </a:extLst>
          </p:cNvPr>
          <p:cNvCxnSpPr/>
          <p:nvPr/>
        </p:nvCxnSpPr>
        <p:spPr>
          <a:xfrm>
            <a:off x="6165837" y="4519825"/>
            <a:ext cx="196596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Hourglass">
            <a:extLst>
              <a:ext uri="{FF2B5EF4-FFF2-40B4-BE49-F238E27FC236}">
                <a16:creationId xmlns:a16="http://schemas.microsoft.com/office/drawing/2014/main" id="{185CD01B-0134-4660-B37A-E3A78AB0C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59605" y="4013882"/>
            <a:ext cx="700623" cy="70062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D9AE006-BE70-42A6-8DE7-DF4586570B83}"/>
              </a:ext>
            </a:extLst>
          </p:cNvPr>
          <p:cNvSpPr/>
          <p:nvPr/>
        </p:nvSpPr>
        <p:spPr>
          <a:xfrm>
            <a:off x="3914221" y="1020364"/>
            <a:ext cx="7906304" cy="198000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Accelerators such 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FPGA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In-memory</a:t>
            </a:r>
            <a:r>
              <a:rPr lang="en-US" sz="2400" dirty="0"/>
              <a:t> computation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In-storage</a:t>
            </a:r>
            <a:r>
              <a:rPr lang="en-US" sz="2400" dirty="0"/>
              <a:t>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Low-latency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Operative from late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HPC laboratory</a:t>
            </a:r>
          </a:p>
        </p:txBody>
      </p:sp>
    </p:spTree>
    <p:extLst>
      <p:ext uri="{BB962C8B-B14F-4D97-AF65-F5344CB8AC3E}">
        <p14:creationId xmlns:p14="http://schemas.microsoft.com/office/powerpoint/2010/main" val="318659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258F6-373A-4D66-B6A6-40CB7E8D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77EE9-914A-4186-8CC7-820299EC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2" spcCol="360000"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Who am I?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What is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ea typeface="+mn-lt"/>
                <a:cs typeface="+mn-lt"/>
              </a:rPr>
              <a:t>Why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ea typeface="+mn-lt"/>
                <a:cs typeface="+mn-lt"/>
              </a:rPr>
              <a:t>HPC Landscape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Five HPC Infrastructures</a:t>
            </a:r>
            <a:endParaRPr lang="en-US" sz="3200" dirty="0"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Getting resources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Support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858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32A088-3B74-D54A-BDCC-09E14762D3E4}"/>
              </a:ext>
            </a:extLst>
          </p:cNvPr>
          <p:cNvSpPr txBox="1"/>
          <p:nvPr/>
        </p:nvSpPr>
        <p:spPr>
          <a:xfrm>
            <a:off x="10158761" y="178419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HPC infrastructure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0588B093-9DDE-1E4E-9697-F1909F957289}"/>
              </a:ext>
            </a:extLst>
          </p:cNvPr>
          <p:cNvSpPr/>
          <p:nvPr/>
        </p:nvSpPr>
        <p:spPr>
          <a:xfrm>
            <a:off x="713676" y="1020321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– Interactive HPC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CDBDC67-B3DC-CE4A-AF67-3FC2CBFBF22E}"/>
              </a:ext>
            </a:extLst>
          </p:cNvPr>
          <p:cNvSpPr/>
          <p:nvPr/>
        </p:nvSpPr>
        <p:spPr>
          <a:xfrm>
            <a:off x="713676" y="2166113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 – Throughput HPC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548E1545-DBE4-BE48-8770-DD75A7FB1CB2}"/>
              </a:ext>
            </a:extLst>
          </p:cNvPr>
          <p:cNvSpPr/>
          <p:nvPr/>
        </p:nvSpPr>
        <p:spPr>
          <a:xfrm>
            <a:off x="713676" y="3311905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III – Large memory HPC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03C94A8-D211-9348-85C2-B2F19B423360}"/>
              </a:ext>
            </a:extLst>
          </p:cNvPr>
          <p:cNvSpPr/>
          <p:nvPr/>
        </p:nvSpPr>
        <p:spPr>
          <a:xfrm>
            <a:off x="713676" y="4457697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– Accelerated HPC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CA87D07-42A7-1645-9AD1-38F75C9EAFF6}"/>
              </a:ext>
            </a:extLst>
          </p:cNvPr>
          <p:cNvSpPr/>
          <p:nvPr/>
        </p:nvSpPr>
        <p:spPr>
          <a:xfrm>
            <a:off x="713677" y="5603489"/>
            <a:ext cx="2810107" cy="1048216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– Capability HPC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A5B3C-64B5-7841-860A-6BED5E7BA8F9}"/>
              </a:ext>
            </a:extLst>
          </p:cNvPr>
          <p:cNvSpPr/>
          <p:nvPr/>
        </p:nvSpPr>
        <p:spPr>
          <a:xfrm>
            <a:off x="100361" y="1020321"/>
            <a:ext cx="457200" cy="448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DENMARK NATIONAL HPCs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0E190-3711-F44D-90A9-82E942E7ED71}"/>
              </a:ext>
            </a:extLst>
          </p:cNvPr>
          <p:cNvSpPr/>
          <p:nvPr/>
        </p:nvSpPr>
        <p:spPr>
          <a:xfrm>
            <a:off x="100361" y="5603489"/>
            <a:ext cx="457200" cy="1048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LUMI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42704D-BF07-7041-B760-E6C65CE89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20" y="-178526"/>
            <a:ext cx="1083222" cy="1083222"/>
          </a:xfrm>
          <a:prstGeom prst="rect">
            <a:avLst/>
          </a:prstGeom>
        </p:spPr>
      </p:pic>
      <p:sp>
        <p:nvSpPr>
          <p:cNvPr id="15" name="Titel 5">
            <a:extLst>
              <a:ext uri="{FF2B5EF4-FFF2-40B4-BE49-F238E27FC236}">
                <a16:creationId xmlns:a16="http://schemas.microsoft.com/office/drawing/2014/main" id="{428BAE2C-1B06-4868-A773-2F88A7837CAA}"/>
              </a:ext>
            </a:extLst>
          </p:cNvPr>
          <p:cNvSpPr txBox="1">
            <a:spLocks/>
          </p:cNvSpPr>
          <p:nvPr/>
        </p:nvSpPr>
        <p:spPr>
          <a:xfrm>
            <a:off x="713676" y="63280"/>
            <a:ext cx="2810107" cy="89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HPC Types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DEF536-13D6-4B92-A899-21D2F4D2F7E2}"/>
              </a:ext>
            </a:extLst>
          </p:cNvPr>
          <p:cNvSpPr/>
          <p:nvPr/>
        </p:nvSpPr>
        <p:spPr>
          <a:xfrm>
            <a:off x="3914221" y="1020364"/>
            <a:ext cx="77217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Pre-</a:t>
            </a:r>
            <a:r>
              <a:rPr lang="en-US" sz="2400" dirty="0" err="1"/>
              <a:t>exascale</a:t>
            </a:r>
            <a:r>
              <a:rPr lang="en-US" sz="2400" dirty="0"/>
              <a:t> </a:t>
            </a:r>
            <a:r>
              <a:rPr lang="en-US" sz="2400" b="1" dirty="0"/>
              <a:t>raw computational capability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Many </a:t>
            </a:r>
            <a:r>
              <a:rPr lang="en-US" sz="2400" b="1" dirty="0"/>
              <a:t>layers of memory types</a:t>
            </a:r>
            <a:endParaRPr lang="en-US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Exploits </a:t>
            </a:r>
            <a:r>
              <a:rPr lang="en-US" sz="2400" b="1" dirty="0"/>
              <a:t>AMD</a:t>
            </a:r>
            <a:r>
              <a:rPr lang="en-US" sz="2400" dirty="0"/>
              <a:t> </a:t>
            </a:r>
            <a:r>
              <a:rPr lang="en-US" sz="2400" b="1" dirty="0"/>
              <a:t>CPUs</a:t>
            </a:r>
            <a:r>
              <a:rPr lang="en-US" sz="2400" dirty="0"/>
              <a:t> and </a:t>
            </a:r>
            <a:r>
              <a:rPr lang="en-US" sz="2400" b="1" dirty="0"/>
              <a:t>GPUs</a:t>
            </a:r>
            <a:r>
              <a:rPr lang="en-US" sz="2400" dirty="0"/>
              <a:t> with </a:t>
            </a:r>
            <a:r>
              <a:rPr lang="en-US" sz="2400" b="1" dirty="0"/>
              <a:t>increased bandwidth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HIP dialect</a:t>
            </a:r>
            <a:r>
              <a:rPr lang="en-US" sz="2400" dirty="0"/>
              <a:t> (and not CUDA) to run AMD instinct GPUs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Operative from Q3/2021-Q1/2022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D1623BC-C322-4461-9E84-B63C1DD72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21" y="3382801"/>
            <a:ext cx="6511773" cy="3197795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83570575-4AC5-43F8-A9C5-0A7EA090916E}"/>
              </a:ext>
            </a:extLst>
          </p:cNvPr>
          <p:cNvSpPr/>
          <p:nvPr/>
        </p:nvSpPr>
        <p:spPr>
          <a:xfrm rot="2637750">
            <a:off x="5530788" y="4199419"/>
            <a:ext cx="1740024" cy="1029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World’s</a:t>
            </a:r>
            <a:endParaRPr lang="da-DK" dirty="0"/>
          </a:p>
          <a:p>
            <a:pPr algn="ctr"/>
            <a:r>
              <a:rPr lang="da-DK" dirty="0"/>
              <a:t>Fastest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2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32A088-3B74-D54A-BDCC-09E14762D3E4}"/>
              </a:ext>
            </a:extLst>
          </p:cNvPr>
          <p:cNvSpPr txBox="1"/>
          <p:nvPr/>
        </p:nvSpPr>
        <p:spPr>
          <a:xfrm>
            <a:off x="10158761" y="178419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HPC infrastructure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0588B093-9DDE-1E4E-9697-F1909F957289}"/>
              </a:ext>
            </a:extLst>
          </p:cNvPr>
          <p:cNvSpPr/>
          <p:nvPr/>
        </p:nvSpPr>
        <p:spPr>
          <a:xfrm>
            <a:off x="713676" y="1020321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– Interactive HPC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CDBDC67-B3DC-CE4A-AF67-3FC2CBFBF22E}"/>
              </a:ext>
            </a:extLst>
          </p:cNvPr>
          <p:cNvSpPr/>
          <p:nvPr/>
        </p:nvSpPr>
        <p:spPr>
          <a:xfrm>
            <a:off x="713676" y="2166113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 – Throughput HPC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548E1545-DBE4-BE48-8770-DD75A7FB1CB2}"/>
              </a:ext>
            </a:extLst>
          </p:cNvPr>
          <p:cNvSpPr/>
          <p:nvPr/>
        </p:nvSpPr>
        <p:spPr>
          <a:xfrm>
            <a:off x="713676" y="3311905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III – Large memory HPC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03C94A8-D211-9348-85C2-B2F19B423360}"/>
              </a:ext>
            </a:extLst>
          </p:cNvPr>
          <p:cNvSpPr/>
          <p:nvPr/>
        </p:nvSpPr>
        <p:spPr>
          <a:xfrm>
            <a:off x="713676" y="4457697"/>
            <a:ext cx="2810107" cy="1048216"/>
          </a:xfrm>
          <a:prstGeom prst="round2Diag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– Accelerated HPC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CA87D07-42A7-1645-9AD1-38F75C9EAFF6}"/>
              </a:ext>
            </a:extLst>
          </p:cNvPr>
          <p:cNvSpPr/>
          <p:nvPr/>
        </p:nvSpPr>
        <p:spPr>
          <a:xfrm>
            <a:off x="713677" y="5603489"/>
            <a:ext cx="2810107" cy="1048216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– Capability HPC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A5B3C-64B5-7841-860A-6BED5E7BA8F9}"/>
              </a:ext>
            </a:extLst>
          </p:cNvPr>
          <p:cNvSpPr/>
          <p:nvPr/>
        </p:nvSpPr>
        <p:spPr>
          <a:xfrm>
            <a:off x="100361" y="1020321"/>
            <a:ext cx="457200" cy="448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DENMARK NATIONAL HPCs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0E190-3711-F44D-90A9-82E942E7ED71}"/>
              </a:ext>
            </a:extLst>
          </p:cNvPr>
          <p:cNvSpPr/>
          <p:nvPr/>
        </p:nvSpPr>
        <p:spPr>
          <a:xfrm>
            <a:off x="100361" y="5603489"/>
            <a:ext cx="457200" cy="1048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LUMI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33E0CF-93E4-674F-AA9F-CEBC7A67B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56" y="1448895"/>
            <a:ext cx="4919518" cy="46787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61BCD6-CD28-8041-992C-00BEDDA45AAA}"/>
              </a:ext>
            </a:extLst>
          </p:cNvPr>
          <p:cNvSpPr txBox="1"/>
          <p:nvPr/>
        </p:nvSpPr>
        <p:spPr>
          <a:xfrm>
            <a:off x="6129549" y="6467039"/>
            <a:ext cx="292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From </a:t>
            </a:r>
            <a:r>
              <a:rPr lang="en-US" dirty="0" err="1">
                <a:solidFill>
                  <a:schemeClr val="tx2"/>
                </a:solidFill>
              </a:rPr>
              <a:t>lumi-supercomputer.eu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EF475C-4A6F-134B-B9E4-4398159BE281}"/>
              </a:ext>
            </a:extLst>
          </p:cNvPr>
          <p:cNvCxnSpPr/>
          <p:nvPr/>
        </p:nvCxnSpPr>
        <p:spPr>
          <a:xfrm>
            <a:off x="5019546" y="1448895"/>
            <a:ext cx="563301" cy="619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610A6A2-4B5D-0E48-8147-E755FB370A60}"/>
              </a:ext>
            </a:extLst>
          </p:cNvPr>
          <p:cNvSpPr txBox="1"/>
          <p:nvPr/>
        </p:nvSpPr>
        <p:spPr>
          <a:xfrm>
            <a:off x="3815778" y="1020321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200K AMD Epic</a:t>
            </a:r>
          </a:p>
          <a:p>
            <a:pPr algn="ctr"/>
            <a:r>
              <a:rPr lang="en-US" dirty="0"/>
              <a:t>CPUs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441ECF-F05F-B64F-BA07-40C27EE28DEF}"/>
              </a:ext>
            </a:extLst>
          </p:cNvPr>
          <p:cNvCxnSpPr/>
          <p:nvPr/>
        </p:nvCxnSpPr>
        <p:spPr>
          <a:xfrm>
            <a:off x="6240280" y="853622"/>
            <a:ext cx="563301" cy="619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8A31133-3166-EA40-A212-3277E8105AD4}"/>
              </a:ext>
            </a:extLst>
          </p:cNvPr>
          <p:cNvSpPr txBox="1"/>
          <p:nvPr/>
        </p:nvSpPr>
        <p:spPr>
          <a:xfrm>
            <a:off x="5101887" y="295270"/>
            <a:ext cx="140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AMD Instinct</a:t>
            </a:r>
          </a:p>
          <a:p>
            <a:pPr algn="ctr"/>
            <a:r>
              <a:rPr lang="en-US" dirty="0"/>
              <a:t>GPUs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7FDC2D-B687-824B-ACA4-A304FF68D09E}"/>
              </a:ext>
            </a:extLst>
          </p:cNvPr>
          <p:cNvCxnSpPr>
            <a:cxnSpLocks/>
          </p:cNvCxnSpPr>
          <p:nvPr/>
        </p:nvCxnSpPr>
        <p:spPr>
          <a:xfrm flipH="1">
            <a:off x="9040622" y="1931321"/>
            <a:ext cx="551461" cy="510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D2288D-9BCA-3B47-A377-2E602C594735}"/>
              </a:ext>
            </a:extLst>
          </p:cNvPr>
          <p:cNvSpPr txBox="1"/>
          <p:nvPr/>
        </p:nvSpPr>
        <p:spPr>
          <a:xfrm>
            <a:off x="9174036" y="1303802"/>
            <a:ext cx="118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Interactive</a:t>
            </a:r>
          </a:p>
          <a:p>
            <a:pPr algn="ctr"/>
            <a:r>
              <a:rPr lang="en-US" dirty="0"/>
              <a:t>Partition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C1F90-E748-004A-82B7-F722148CF585}"/>
              </a:ext>
            </a:extLst>
          </p:cNvPr>
          <p:cNvSpPr txBox="1"/>
          <p:nvPr/>
        </p:nvSpPr>
        <p:spPr>
          <a:xfrm>
            <a:off x="9673105" y="3679779"/>
            <a:ext cx="171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7PB storage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716146-AF59-FE4D-81B8-34C6F796C7C0}"/>
              </a:ext>
            </a:extLst>
          </p:cNvPr>
          <p:cNvSpPr txBox="1"/>
          <p:nvPr/>
        </p:nvSpPr>
        <p:spPr>
          <a:xfrm>
            <a:off x="9183513" y="5139311"/>
            <a:ext cx="142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Parallel FS</a:t>
            </a:r>
          </a:p>
          <a:p>
            <a:r>
              <a:rPr lang="en-US" dirty="0"/>
              <a:t>Storage 80PB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16AF07-1903-714D-B0C5-87B78E1F7CA7}"/>
              </a:ext>
            </a:extLst>
          </p:cNvPr>
          <p:cNvSpPr txBox="1"/>
          <p:nvPr/>
        </p:nvSpPr>
        <p:spPr>
          <a:xfrm>
            <a:off x="7270514" y="6065731"/>
            <a:ext cx="242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Encrypted Storage 30PB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AB8BD91-EB42-3A47-BFF2-A908D6DF6106}"/>
              </a:ext>
            </a:extLst>
          </p:cNvPr>
          <p:cNvSpPr/>
          <p:nvPr/>
        </p:nvSpPr>
        <p:spPr>
          <a:xfrm rot="5207045">
            <a:off x="5175965" y="1591800"/>
            <a:ext cx="4250862" cy="4768518"/>
          </a:xfrm>
          <a:prstGeom prst="arc">
            <a:avLst>
              <a:gd name="adj1" fmla="val 16200000"/>
              <a:gd name="adj2" fmla="val 25080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1B74B55-3151-A54A-B8E0-78EE941D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20" y="-178526"/>
            <a:ext cx="1083222" cy="108322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B89DA6C-FC68-9F49-8CD0-8F0B0EC7BA11}"/>
              </a:ext>
            </a:extLst>
          </p:cNvPr>
          <p:cNvCxnSpPr>
            <a:cxnSpLocks/>
          </p:cNvCxnSpPr>
          <p:nvPr/>
        </p:nvCxnSpPr>
        <p:spPr>
          <a:xfrm flipH="1">
            <a:off x="5101887" y="5250531"/>
            <a:ext cx="551461" cy="510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DB5508A-93D6-1748-B84D-1606C0CFC4BB}"/>
              </a:ext>
            </a:extLst>
          </p:cNvPr>
          <p:cNvSpPr txBox="1"/>
          <p:nvPr/>
        </p:nvSpPr>
        <p:spPr>
          <a:xfrm>
            <a:off x="4358052" y="5728492"/>
            <a:ext cx="1396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Ready for</a:t>
            </a:r>
          </a:p>
          <a:p>
            <a:pPr algn="ctr"/>
            <a:r>
              <a:rPr lang="en-US" dirty="0"/>
              <a:t>Quantum</a:t>
            </a:r>
          </a:p>
          <a:p>
            <a:pPr algn="ctr"/>
            <a:r>
              <a:rPr lang="en-US" dirty="0"/>
              <a:t>T</a:t>
            </a:r>
            <a:r>
              <a:rPr lang="en-US"/>
              <a:t>echnologies</a:t>
            </a:r>
            <a:endParaRPr lang="en-US" dirty="0"/>
          </a:p>
        </p:txBody>
      </p:sp>
      <p:sp>
        <p:nvSpPr>
          <p:cNvPr id="28" name="Titel 5">
            <a:extLst>
              <a:ext uri="{FF2B5EF4-FFF2-40B4-BE49-F238E27FC236}">
                <a16:creationId xmlns:a16="http://schemas.microsoft.com/office/drawing/2014/main" id="{0B6554FA-94B3-4AC4-85E1-AA3E9002B009}"/>
              </a:ext>
            </a:extLst>
          </p:cNvPr>
          <p:cNvSpPr txBox="1">
            <a:spLocks/>
          </p:cNvSpPr>
          <p:nvPr/>
        </p:nvSpPr>
        <p:spPr>
          <a:xfrm>
            <a:off x="713676" y="63280"/>
            <a:ext cx="2810107" cy="89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HPC Types</a:t>
            </a:r>
          </a:p>
        </p:txBody>
      </p:sp>
    </p:spTree>
    <p:extLst>
      <p:ext uri="{BB962C8B-B14F-4D97-AF65-F5344CB8AC3E}">
        <p14:creationId xmlns:p14="http://schemas.microsoft.com/office/powerpoint/2010/main" val="32654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1"/>
      <p:bldP spid="21" grpId="0"/>
      <p:bldP spid="21" grpId="1"/>
      <p:bldP spid="7" grpId="0"/>
      <p:bldP spid="7" grpId="1"/>
      <p:bldP spid="22" grpId="0"/>
      <p:bldP spid="22" grpId="1"/>
      <p:bldP spid="23" grpId="0"/>
      <p:bldP spid="23" grpId="1"/>
      <p:bldP spid="24" grpId="0" animBg="1"/>
      <p:bldP spid="24" grpId="1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258F6-373A-4D66-B6A6-40CB7E8D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77EE9-914A-4186-8CC7-820299EC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2" spcCol="360000"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Who am I?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What is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Why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HPC Landscape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Five HPC Infrastructures</a:t>
            </a:r>
            <a:endParaRPr lang="en-US" sz="3200" dirty="0"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cs typeface="Calibri"/>
              </a:rPr>
              <a:t>Getting resources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cs typeface="Calibri"/>
              </a:rPr>
              <a:t>Support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DDDBB5F-0800-4DF3-8711-DA2C323B3F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3" b="53570"/>
          <a:stretch/>
        </p:blipFill>
        <p:spPr>
          <a:xfrm>
            <a:off x="6795752" y="2194757"/>
            <a:ext cx="5022449" cy="2006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32A088-3B74-D54A-BDCC-09E14762D3E4}"/>
              </a:ext>
            </a:extLst>
          </p:cNvPr>
          <p:cNvSpPr txBox="1"/>
          <p:nvPr/>
        </p:nvSpPr>
        <p:spPr>
          <a:xfrm>
            <a:off x="8576726" y="178419"/>
            <a:ext cx="349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Apply – your way to HPC resources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AEDAE-14F9-0541-A16E-C7E27B343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79" y="91014"/>
            <a:ext cx="577119" cy="544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C8883D-2C51-4E4F-ACEC-E8EED12AE6AD}"/>
              </a:ext>
            </a:extLst>
          </p:cNvPr>
          <p:cNvSpPr txBox="1"/>
          <p:nvPr/>
        </p:nvSpPr>
        <p:spPr>
          <a:xfrm>
            <a:off x="456853" y="363084"/>
            <a:ext cx="5964291" cy="620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/>
              <a:t>System for </a:t>
            </a:r>
            <a:r>
              <a:rPr lang="en-US" b="1" dirty="0"/>
              <a:t>resources assignment</a:t>
            </a:r>
            <a:r>
              <a:rPr lang="en-US" dirty="0"/>
              <a:t>: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Only  2021: contact front office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From 2022: periodical application system with evaluation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Expected application window: January-</a:t>
            </a:r>
            <a:r>
              <a:rPr lang="en-US" dirty="0" err="1"/>
              <a:t>Feburary</a:t>
            </a:r>
            <a:r>
              <a:rPr lang="en-US" dirty="0"/>
              <a:t> 2022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chemeClr val="bg2"/>
                </a:solidFill>
              </a:rPr>
              <a:t>Contact to </a:t>
            </a:r>
            <a:r>
              <a:rPr lang="en-US" b="1" dirty="0">
                <a:solidFill>
                  <a:schemeClr val="bg2"/>
                </a:solidFill>
              </a:rPr>
              <a:t>ask for resources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Facilitator – first contact for guidance, application, resources, knowhow, …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Rasmus at </a:t>
            </a:r>
            <a:r>
              <a:rPr lang="en-US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rbj@chem.au.dk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Local university front office – applications, support, technical help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Front office list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400"/>
              </a:spcBef>
            </a:pP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chemeClr val="bg2"/>
                </a:solidFill>
              </a:rPr>
              <a:t>Resources available: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Sandbox for testing and getting started (weekly evaluation)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Sandbox request page 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Type 1 Sandbox</a:t>
            </a:r>
            <a:r>
              <a:rPr lang="en-US" dirty="0">
                <a:solidFill>
                  <a:schemeClr val="bg2"/>
                </a:solidFill>
              </a:rPr>
              <a:t>: 1,000 </a:t>
            </a:r>
            <a:r>
              <a:rPr lang="en-US" dirty="0" err="1">
                <a:solidFill>
                  <a:schemeClr val="bg2"/>
                </a:solidFill>
              </a:rPr>
              <a:t>Dkk</a:t>
            </a:r>
            <a:r>
              <a:rPr lang="en-US" dirty="0">
                <a:solidFill>
                  <a:schemeClr val="bg2"/>
                </a:solidFill>
              </a:rPr>
              <a:t> free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 </a:t>
            </a:r>
            <a:r>
              <a:rPr lang="en-US" dirty="0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Grendel sandbox</a:t>
            </a:r>
            <a:r>
              <a:rPr lang="en-US" dirty="0">
                <a:solidFill>
                  <a:schemeClr val="bg2"/>
                </a:solidFill>
              </a:rPr>
              <a:t> available for AU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95C8767-DF59-6D4B-AB44-6314BD71841D}"/>
              </a:ext>
            </a:extLst>
          </p:cNvPr>
          <p:cNvSpPr/>
          <p:nvPr/>
        </p:nvSpPr>
        <p:spPr>
          <a:xfrm>
            <a:off x="10108862" y="961275"/>
            <a:ext cx="1018572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51D936-FB40-2249-AF52-0267D61659A6}"/>
              </a:ext>
            </a:extLst>
          </p:cNvPr>
          <p:cNvSpPr/>
          <p:nvPr/>
        </p:nvSpPr>
        <p:spPr>
          <a:xfrm>
            <a:off x="7899390" y="961930"/>
            <a:ext cx="1354672" cy="977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Facilitator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Front office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F265F668-6073-5A49-ABDB-1F65A4F77B2C}"/>
              </a:ext>
            </a:extLst>
          </p:cNvPr>
          <p:cNvSpPr/>
          <p:nvPr/>
        </p:nvSpPr>
        <p:spPr>
          <a:xfrm>
            <a:off x="9792133" y="4174866"/>
            <a:ext cx="1594957" cy="8817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HPC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1F47B77-B2C3-FA45-A3BB-C28866D95933}"/>
              </a:ext>
            </a:extLst>
          </p:cNvPr>
          <p:cNvSpPr/>
          <p:nvPr/>
        </p:nvSpPr>
        <p:spPr>
          <a:xfrm>
            <a:off x="7899390" y="2584052"/>
            <a:ext cx="1308333" cy="939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National committee</a:t>
            </a:r>
          </a:p>
          <a:p>
            <a:pPr algn="ctr"/>
            <a:r>
              <a:rPr lang="en-US"/>
              <a:t>(DeiC)</a:t>
            </a:r>
            <a:endParaRPr lang="en-US" dirty="0"/>
          </a:p>
        </p:txBody>
      </p:sp>
      <p:sp>
        <p:nvSpPr>
          <p:cNvPr id="18" name="Up-Down Arrow 17">
            <a:extLst>
              <a:ext uri="{FF2B5EF4-FFF2-40B4-BE49-F238E27FC236}">
                <a16:creationId xmlns:a16="http://schemas.microsoft.com/office/drawing/2014/main" id="{B8585A2D-0C88-BC4B-A395-A71536D9FBB1}"/>
              </a:ext>
            </a:extLst>
          </p:cNvPr>
          <p:cNvSpPr/>
          <p:nvPr/>
        </p:nvSpPr>
        <p:spPr>
          <a:xfrm rot="5400000">
            <a:off x="9542740" y="990729"/>
            <a:ext cx="288559" cy="6934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9ED32E8F-B428-1541-8DBB-6F853556F2E7}"/>
              </a:ext>
            </a:extLst>
          </p:cNvPr>
          <p:cNvSpPr/>
          <p:nvPr/>
        </p:nvSpPr>
        <p:spPr>
          <a:xfrm>
            <a:off x="10465144" y="1760102"/>
            <a:ext cx="306007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69290E7A-2565-8042-8C16-C0E0E4EED6CE}"/>
              </a:ext>
            </a:extLst>
          </p:cNvPr>
          <p:cNvSpPr/>
          <p:nvPr/>
        </p:nvSpPr>
        <p:spPr>
          <a:xfrm rot="19047419">
            <a:off x="9427306" y="3483745"/>
            <a:ext cx="288559" cy="947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F96BCBCC-5DF2-3446-ACDC-3E03F65A498B}"/>
              </a:ext>
            </a:extLst>
          </p:cNvPr>
          <p:cNvSpPr/>
          <p:nvPr/>
        </p:nvSpPr>
        <p:spPr>
          <a:xfrm>
            <a:off x="10445331" y="3589652"/>
            <a:ext cx="288559" cy="523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213061C-108F-FC40-B0D4-D5D3C0D79641}"/>
              </a:ext>
            </a:extLst>
          </p:cNvPr>
          <p:cNvSpPr/>
          <p:nvPr/>
        </p:nvSpPr>
        <p:spPr>
          <a:xfrm>
            <a:off x="7657179" y="4164847"/>
            <a:ext cx="1649798" cy="8917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EuropeanHPC</a:t>
            </a:r>
            <a:endParaRPr lang="en-US" dirty="0"/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8AB1BDE7-9CA1-4C80-B38C-1493F88D36D3}"/>
              </a:ext>
            </a:extLst>
          </p:cNvPr>
          <p:cNvSpPr/>
          <p:nvPr/>
        </p:nvSpPr>
        <p:spPr>
          <a:xfrm>
            <a:off x="9935446" y="2558929"/>
            <a:ext cx="1308333" cy="964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committee (AU)</a:t>
            </a:r>
          </a:p>
        </p:txBody>
      </p:sp>
      <p:sp>
        <p:nvSpPr>
          <p:cNvPr id="25" name="Down Arrow 21">
            <a:extLst>
              <a:ext uri="{FF2B5EF4-FFF2-40B4-BE49-F238E27FC236}">
                <a16:creationId xmlns:a16="http://schemas.microsoft.com/office/drawing/2014/main" id="{FA49656E-3A0C-4010-8866-F6164CD45143}"/>
              </a:ext>
            </a:extLst>
          </p:cNvPr>
          <p:cNvSpPr/>
          <p:nvPr/>
        </p:nvSpPr>
        <p:spPr>
          <a:xfrm rot="5400000">
            <a:off x="9431404" y="2785114"/>
            <a:ext cx="288559" cy="537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0">
            <a:extLst>
              <a:ext uri="{FF2B5EF4-FFF2-40B4-BE49-F238E27FC236}">
                <a16:creationId xmlns:a16="http://schemas.microsoft.com/office/drawing/2014/main" id="{5E430413-18A0-4FA3-ABE9-51D5AEBE52CB}"/>
              </a:ext>
            </a:extLst>
          </p:cNvPr>
          <p:cNvSpPr/>
          <p:nvPr/>
        </p:nvSpPr>
        <p:spPr>
          <a:xfrm>
            <a:off x="8409281" y="3589652"/>
            <a:ext cx="288559" cy="523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1D1686-430C-4ECA-8EF3-9E6799F4A841}"/>
              </a:ext>
            </a:extLst>
          </p:cNvPr>
          <p:cNvSpPr txBox="1"/>
          <p:nvPr/>
        </p:nvSpPr>
        <p:spPr>
          <a:xfrm>
            <a:off x="7734299" y="5362575"/>
            <a:ext cx="29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10"/>
              </a:rPr>
              <a:t>https://www.deic.dk/en/supercomputing/Apply-for-HPC-resources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9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258F6-373A-4D66-B6A6-40CB7E8D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77EE9-914A-4186-8CC7-820299EC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2" spcCol="360000"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Who am I?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What is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Why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HPC Landscape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Five HPC Infrastructures</a:t>
            </a:r>
            <a:endParaRPr lang="en-US" sz="3200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Getting resources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cs typeface="Calibri"/>
              </a:rPr>
              <a:t>Support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EA1C9E2-9FF3-4549-8724-C38522D39BC8}"/>
              </a:ext>
            </a:extLst>
          </p:cNvPr>
          <p:cNvSpPr/>
          <p:nvPr/>
        </p:nvSpPr>
        <p:spPr>
          <a:xfrm>
            <a:off x="9081680" y="4928426"/>
            <a:ext cx="1018572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office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6EF7F952-0859-4FBE-9EDC-675B86810774}"/>
              </a:ext>
            </a:extLst>
          </p:cNvPr>
          <p:cNvSpPr/>
          <p:nvPr/>
        </p:nvSpPr>
        <p:spPr>
          <a:xfrm>
            <a:off x="9082738" y="3502092"/>
            <a:ext cx="1018572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office</a:t>
            </a:r>
          </a:p>
        </p:txBody>
      </p:sp>
      <p:sp>
        <p:nvSpPr>
          <p:cNvPr id="16" name="Rounded Rectangle 36">
            <a:extLst>
              <a:ext uri="{FF2B5EF4-FFF2-40B4-BE49-F238E27FC236}">
                <a16:creationId xmlns:a16="http://schemas.microsoft.com/office/drawing/2014/main" id="{C8105505-4927-43A6-BC91-CAC3A3886BAE}"/>
              </a:ext>
            </a:extLst>
          </p:cNvPr>
          <p:cNvSpPr/>
          <p:nvPr/>
        </p:nvSpPr>
        <p:spPr>
          <a:xfrm>
            <a:off x="6701325" y="2798058"/>
            <a:ext cx="1465545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2A088-3B74-D54A-BDCC-09E14762D3E4}"/>
              </a:ext>
            </a:extLst>
          </p:cNvPr>
          <p:cNvSpPr txBox="1"/>
          <p:nvPr/>
        </p:nvSpPr>
        <p:spPr>
          <a:xfrm>
            <a:off x="11132938" y="178419"/>
            <a:ext cx="93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Support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BF00F2-5066-7246-B952-B715D7748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81" y="70206"/>
            <a:ext cx="585757" cy="585757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222BFB-4F53-9241-B5BC-368650B4F9E4}"/>
              </a:ext>
            </a:extLst>
          </p:cNvPr>
          <p:cNvSpPr/>
          <p:nvPr/>
        </p:nvSpPr>
        <p:spPr>
          <a:xfrm>
            <a:off x="9021811" y="1373231"/>
            <a:ext cx="1018572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416FA51-5580-0E4C-89BF-B4554AC31517}"/>
              </a:ext>
            </a:extLst>
          </p:cNvPr>
          <p:cNvSpPr/>
          <p:nvPr/>
        </p:nvSpPr>
        <p:spPr>
          <a:xfrm>
            <a:off x="9081680" y="3502092"/>
            <a:ext cx="1018572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office</a:t>
            </a:r>
          </a:p>
        </p:txBody>
      </p:sp>
      <p:sp>
        <p:nvSpPr>
          <p:cNvPr id="35" name="Up-Down Arrow 34">
            <a:extLst>
              <a:ext uri="{FF2B5EF4-FFF2-40B4-BE49-F238E27FC236}">
                <a16:creationId xmlns:a16="http://schemas.microsoft.com/office/drawing/2014/main" id="{ED6035C5-A563-A842-ABE4-4D10E12BEC48}"/>
              </a:ext>
            </a:extLst>
          </p:cNvPr>
          <p:cNvSpPr/>
          <p:nvPr/>
        </p:nvSpPr>
        <p:spPr>
          <a:xfrm>
            <a:off x="9449377" y="4254446"/>
            <a:ext cx="283177" cy="6739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42225D9-78CA-DA4B-97FB-F093D8172F97}"/>
              </a:ext>
            </a:extLst>
          </p:cNvPr>
          <p:cNvSpPr/>
          <p:nvPr/>
        </p:nvSpPr>
        <p:spPr>
          <a:xfrm>
            <a:off x="6701326" y="2799565"/>
            <a:ext cx="1465545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Facilitator</a:t>
            </a:r>
          </a:p>
        </p:txBody>
      </p:sp>
      <p:sp>
        <p:nvSpPr>
          <p:cNvPr id="38" name="Up-Down Arrow 37">
            <a:extLst>
              <a:ext uri="{FF2B5EF4-FFF2-40B4-BE49-F238E27FC236}">
                <a16:creationId xmlns:a16="http://schemas.microsoft.com/office/drawing/2014/main" id="{FAE41AE8-E21E-6C4F-B08B-246F2F713DF6}"/>
              </a:ext>
            </a:extLst>
          </p:cNvPr>
          <p:cNvSpPr/>
          <p:nvPr/>
        </p:nvSpPr>
        <p:spPr>
          <a:xfrm rot="18430239">
            <a:off x="8261374" y="3500015"/>
            <a:ext cx="289683" cy="5936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-Down Arrow 38">
            <a:extLst>
              <a:ext uri="{FF2B5EF4-FFF2-40B4-BE49-F238E27FC236}">
                <a16:creationId xmlns:a16="http://schemas.microsoft.com/office/drawing/2014/main" id="{921F16D4-6F3C-B04F-A24F-70427CE84B39}"/>
              </a:ext>
            </a:extLst>
          </p:cNvPr>
          <p:cNvSpPr/>
          <p:nvPr/>
        </p:nvSpPr>
        <p:spPr>
          <a:xfrm rot="13886487">
            <a:off x="8476798" y="1897870"/>
            <a:ext cx="281097" cy="11447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AD78E4-53B6-BC4B-8DE3-A27FE702A09A}"/>
              </a:ext>
            </a:extLst>
          </p:cNvPr>
          <p:cNvSpPr/>
          <p:nvPr/>
        </p:nvSpPr>
        <p:spPr>
          <a:xfrm>
            <a:off x="8615625" y="3340798"/>
            <a:ext cx="1929008" cy="2557409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55A44-8503-5144-9B4B-3E9B2BB53A9F}"/>
              </a:ext>
            </a:extLst>
          </p:cNvPr>
          <p:cNvSpPr txBox="1"/>
          <p:nvPr/>
        </p:nvSpPr>
        <p:spPr>
          <a:xfrm>
            <a:off x="652623" y="1189226"/>
            <a:ext cx="563891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</a:rPr>
              <a:t>Facilitator (competence center):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Choice of hardware, software, resources, 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gathering of knowhow, getting up to speed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Possible interface to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Application support</a:t>
            </a:r>
            <a:br>
              <a:rPr lang="en-US" sz="2000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</a:rPr>
              <a:t>Front office: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Evaluate resource allocation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Standard support and technical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Can redirect to back office for complex issues</a:t>
            </a:r>
            <a:br>
              <a:rPr lang="en-US" sz="2000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</a:rPr>
              <a:t>Back office: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Coding/software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Complex technical problems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Setting up HPC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695E7-C3E0-E841-9E49-E44011A7A069}"/>
              </a:ext>
            </a:extLst>
          </p:cNvPr>
          <p:cNvSpPr txBox="1"/>
          <p:nvPr/>
        </p:nvSpPr>
        <p:spPr>
          <a:xfrm>
            <a:off x="652623" y="5943016"/>
            <a:ext cx="590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university has both </a:t>
            </a:r>
            <a:r>
              <a:rPr lang="en-US" b="1" i="1" dirty="0"/>
              <a:t>local front and back offices</a:t>
            </a:r>
            <a:r>
              <a:rPr lang="en-US" i="1" dirty="0"/>
              <a:t> </a:t>
            </a:r>
            <a:r>
              <a:rPr lang="en-US" dirty="0"/>
              <a:t>on-site. </a:t>
            </a:r>
            <a:br>
              <a:rPr lang="en-US" dirty="0"/>
            </a:br>
            <a:r>
              <a:rPr lang="en-US" dirty="0"/>
              <a:t>Additional central/coordinating back office at </a:t>
            </a:r>
            <a:r>
              <a:rPr lang="en-US" dirty="0" err="1"/>
              <a:t>DeiC</a:t>
            </a:r>
            <a:endParaRPr lang="en-US" dirty="0"/>
          </a:p>
        </p:txBody>
      </p: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A79763E0-C73F-E245-AF1A-B61B1472CE7E}"/>
              </a:ext>
            </a:extLst>
          </p:cNvPr>
          <p:cNvSpPr/>
          <p:nvPr/>
        </p:nvSpPr>
        <p:spPr>
          <a:xfrm>
            <a:off x="9438540" y="2173553"/>
            <a:ext cx="283177" cy="1111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71B009-14B1-48A3-BF26-F04521BA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029"/>
          </a:xfrm>
        </p:spPr>
        <p:txBody>
          <a:bodyPr/>
          <a:lstStyle/>
          <a:p>
            <a:r>
              <a:rPr lang="da-DK" dirty="0"/>
              <a:t>Support </a:t>
            </a:r>
            <a:r>
              <a:rPr lang="da-DK" dirty="0" err="1"/>
              <a:t>Layers</a:t>
            </a:r>
            <a:endParaRPr lang="da-DK" dirty="0"/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EC614D74-730E-4D4C-AECE-B9A8F6806575}"/>
              </a:ext>
            </a:extLst>
          </p:cNvPr>
          <p:cNvSpPr/>
          <p:nvPr/>
        </p:nvSpPr>
        <p:spPr>
          <a:xfrm>
            <a:off x="9021811" y="1373231"/>
            <a:ext cx="1018572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36166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7" grpId="0" animBg="1"/>
      <p:bldP spid="16" grpId="0" animBg="1"/>
      <p:bldP spid="24" grpId="0" animBg="1"/>
      <p:bldP spid="25" grpId="0" animBg="1"/>
      <p:bldP spid="37" grpId="0" animBg="1"/>
      <p:bldP spid="18" grpId="0" animBg="1"/>
      <p:bldP spid="1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222BFB-4F53-9241-B5BC-368650B4F9E4}"/>
              </a:ext>
            </a:extLst>
          </p:cNvPr>
          <p:cNvSpPr/>
          <p:nvPr/>
        </p:nvSpPr>
        <p:spPr>
          <a:xfrm>
            <a:off x="1044465" y="2271524"/>
            <a:ext cx="1195418" cy="1444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Research project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416FA51-5580-0E4C-89BF-B4554AC31517}"/>
              </a:ext>
            </a:extLst>
          </p:cNvPr>
          <p:cNvSpPr/>
          <p:nvPr/>
        </p:nvSpPr>
        <p:spPr>
          <a:xfrm>
            <a:off x="3635248" y="4435149"/>
            <a:ext cx="1018572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office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EA1C9E2-9FF3-4549-8724-C38522D39BC8}"/>
              </a:ext>
            </a:extLst>
          </p:cNvPr>
          <p:cNvSpPr/>
          <p:nvPr/>
        </p:nvSpPr>
        <p:spPr>
          <a:xfrm>
            <a:off x="5607798" y="4435149"/>
            <a:ext cx="1018572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office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42225D9-78CA-DA4B-97FB-F093D8172F97}"/>
              </a:ext>
            </a:extLst>
          </p:cNvPr>
          <p:cNvSpPr/>
          <p:nvPr/>
        </p:nvSpPr>
        <p:spPr>
          <a:xfrm>
            <a:off x="838754" y="4479855"/>
            <a:ext cx="1606839" cy="496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Facilitator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FE4BA44-2592-424A-B792-0E14C3209172}"/>
              </a:ext>
            </a:extLst>
          </p:cNvPr>
          <p:cNvSpPr/>
          <p:nvPr/>
        </p:nvSpPr>
        <p:spPr>
          <a:xfrm>
            <a:off x="2911387" y="2271525"/>
            <a:ext cx="1606839" cy="1444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Sandbox request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C700387C-2A5A-E74F-8527-FA9373B2D5D4}"/>
              </a:ext>
            </a:extLst>
          </p:cNvPr>
          <p:cNvSpPr/>
          <p:nvPr/>
        </p:nvSpPr>
        <p:spPr>
          <a:xfrm>
            <a:off x="2319939" y="2841577"/>
            <a:ext cx="561945" cy="304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BED24ED6-C6C5-244A-B907-65574CEBE670}"/>
              </a:ext>
            </a:extLst>
          </p:cNvPr>
          <p:cNvSpPr/>
          <p:nvPr/>
        </p:nvSpPr>
        <p:spPr>
          <a:xfrm>
            <a:off x="4598282" y="2841577"/>
            <a:ext cx="561945" cy="304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1AA1253-B360-E54A-B476-F637ED2F5445}"/>
              </a:ext>
            </a:extLst>
          </p:cNvPr>
          <p:cNvSpPr/>
          <p:nvPr/>
        </p:nvSpPr>
        <p:spPr>
          <a:xfrm>
            <a:off x="5190131" y="2273842"/>
            <a:ext cx="1606839" cy="1444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resource usage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0C266F08-A540-3D42-86D8-45FA194F2C7F}"/>
              </a:ext>
            </a:extLst>
          </p:cNvPr>
          <p:cNvSpPr/>
          <p:nvPr/>
        </p:nvSpPr>
        <p:spPr>
          <a:xfrm>
            <a:off x="6876697" y="2841577"/>
            <a:ext cx="561945" cy="304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701FA05-1CF1-984E-95BA-0377F2839D46}"/>
              </a:ext>
            </a:extLst>
          </p:cNvPr>
          <p:cNvSpPr/>
          <p:nvPr/>
        </p:nvSpPr>
        <p:spPr>
          <a:xfrm>
            <a:off x="7468546" y="2273842"/>
            <a:ext cx="1606839" cy="1444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Apply for HPC resources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6DB5355-972A-E84D-A0B9-A374A2767A4C}"/>
              </a:ext>
            </a:extLst>
          </p:cNvPr>
          <p:cNvSpPr/>
          <p:nvPr/>
        </p:nvSpPr>
        <p:spPr>
          <a:xfrm>
            <a:off x="9155112" y="2845323"/>
            <a:ext cx="561945" cy="304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488B980-1010-F544-9777-6A31509377E0}"/>
              </a:ext>
            </a:extLst>
          </p:cNvPr>
          <p:cNvSpPr/>
          <p:nvPr/>
        </p:nvSpPr>
        <p:spPr>
          <a:xfrm>
            <a:off x="9746961" y="2277588"/>
            <a:ext cx="1606839" cy="1444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Assigned HPC resources</a:t>
            </a:r>
          </a:p>
        </p:txBody>
      </p:sp>
      <p:sp>
        <p:nvSpPr>
          <p:cNvPr id="28" name="Up-Down Arrow 27">
            <a:extLst>
              <a:ext uri="{FF2B5EF4-FFF2-40B4-BE49-F238E27FC236}">
                <a16:creationId xmlns:a16="http://schemas.microsoft.com/office/drawing/2014/main" id="{207D4B2F-81FC-3542-9F4D-A7CB529895D4}"/>
              </a:ext>
            </a:extLst>
          </p:cNvPr>
          <p:cNvSpPr/>
          <p:nvPr/>
        </p:nvSpPr>
        <p:spPr>
          <a:xfrm>
            <a:off x="1500584" y="3761169"/>
            <a:ext cx="283177" cy="6739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-Down Arrow 30">
            <a:extLst>
              <a:ext uri="{FF2B5EF4-FFF2-40B4-BE49-F238E27FC236}">
                <a16:creationId xmlns:a16="http://schemas.microsoft.com/office/drawing/2014/main" id="{8AC70925-08D5-894A-9620-CFAF8F501F64}"/>
              </a:ext>
            </a:extLst>
          </p:cNvPr>
          <p:cNvSpPr/>
          <p:nvPr/>
        </p:nvSpPr>
        <p:spPr>
          <a:xfrm rot="5400000">
            <a:off x="2682721" y="4454445"/>
            <a:ext cx="283177" cy="673980"/>
          </a:xfrm>
          <a:prstGeom prst="upDownArrow">
            <a:avLst>
              <a:gd name="adj1" fmla="val 50000"/>
              <a:gd name="adj2" fmla="val 45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7078D6-EF55-8E40-8073-F2EFC008D1B0}"/>
              </a:ext>
            </a:extLst>
          </p:cNvPr>
          <p:cNvSpPr/>
          <p:nvPr/>
        </p:nvSpPr>
        <p:spPr>
          <a:xfrm>
            <a:off x="3247025" y="4212591"/>
            <a:ext cx="3746628" cy="120376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>
            <a:extLst>
              <a:ext uri="{FF2B5EF4-FFF2-40B4-BE49-F238E27FC236}">
                <a16:creationId xmlns:a16="http://schemas.microsoft.com/office/drawing/2014/main" id="{D044E8E7-398A-6345-BA12-04572F52308D}"/>
              </a:ext>
            </a:extLst>
          </p:cNvPr>
          <p:cNvSpPr/>
          <p:nvPr/>
        </p:nvSpPr>
        <p:spPr>
          <a:xfrm rot="18302675">
            <a:off x="2558890" y="3414769"/>
            <a:ext cx="307397" cy="11365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73A32A-0993-4ABE-A2BC-104DAD8E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: Research 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6AE9FE-8119-4A4A-9F96-E5968F539118}"/>
              </a:ext>
            </a:extLst>
          </p:cNvPr>
          <p:cNvSpPr txBox="1"/>
          <p:nvPr/>
        </p:nvSpPr>
        <p:spPr>
          <a:xfrm>
            <a:off x="11132938" y="178419"/>
            <a:ext cx="93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Support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2F6A19-238C-4EC9-B816-34DDB5A45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81" y="70206"/>
            <a:ext cx="585757" cy="5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0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>
            <a:extLst>
              <a:ext uri="{FF2B5EF4-FFF2-40B4-BE49-F238E27FC236}">
                <a16:creationId xmlns:a16="http://schemas.microsoft.com/office/drawing/2014/main" id="{4BB48A51-A440-4854-AE26-0320F52B932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400" dirty="0" err="1"/>
              <a:t>Example</a:t>
            </a:r>
            <a:r>
              <a:rPr lang="da-DK" sz="4400" dirty="0"/>
              <a:t>: </a:t>
            </a:r>
            <a:r>
              <a:rPr lang="da-DK" sz="4400" dirty="0" err="1"/>
              <a:t>Teaching</a:t>
            </a:r>
            <a:r>
              <a:rPr lang="da-DK" sz="4400" dirty="0"/>
              <a:t> Setup</a:t>
            </a:r>
          </a:p>
        </p:txBody>
      </p: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D4015890-9B34-4C2D-9B64-AB605E4E4E39}"/>
              </a:ext>
            </a:extLst>
          </p:cNvPr>
          <p:cNvSpPr/>
          <p:nvPr/>
        </p:nvSpPr>
        <p:spPr>
          <a:xfrm>
            <a:off x="1044465" y="2271524"/>
            <a:ext cx="1195418" cy="1444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Lecturer</a:t>
            </a:r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D1E86D5F-7364-4973-A419-3EA37EE62F17}"/>
              </a:ext>
            </a:extLst>
          </p:cNvPr>
          <p:cNvSpPr/>
          <p:nvPr/>
        </p:nvSpPr>
        <p:spPr>
          <a:xfrm>
            <a:off x="3635248" y="4435149"/>
            <a:ext cx="1018572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office</a:t>
            </a:r>
          </a:p>
        </p:txBody>
      </p:sp>
      <p:sp>
        <p:nvSpPr>
          <p:cNvPr id="33" name="Rounded Rectangle 35">
            <a:extLst>
              <a:ext uri="{FF2B5EF4-FFF2-40B4-BE49-F238E27FC236}">
                <a16:creationId xmlns:a16="http://schemas.microsoft.com/office/drawing/2014/main" id="{C9B6A50E-F2B1-40CE-818A-9C370BFCEE04}"/>
              </a:ext>
            </a:extLst>
          </p:cNvPr>
          <p:cNvSpPr/>
          <p:nvPr/>
        </p:nvSpPr>
        <p:spPr>
          <a:xfrm>
            <a:off x="5607798" y="4435149"/>
            <a:ext cx="1018572" cy="75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office</a:t>
            </a:r>
          </a:p>
        </p:txBody>
      </p:sp>
      <p:sp>
        <p:nvSpPr>
          <p:cNvPr id="34" name="Rounded Rectangle 36">
            <a:extLst>
              <a:ext uri="{FF2B5EF4-FFF2-40B4-BE49-F238E27FC236}">
                <a16:creationId xmlns:a16="http://schemas.microsoft.com/office/drawing/2014/main" id="{7E2DDDB5-9DBC-4A4D-83B4-4148492E7863}"/>
              </a:ext>
            </a:extLst>
          </p:cNvPr>
          <p:cNvSpPr/>
          <p:nvPr/>
        </p:nvSpPr>
        <p:spPr>
          <a:xfrm>
            <a:off x="838754" y="4479855"/>
            <a:ext cx="1606839" cy="496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Facilitator</a:t>
            </a: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3E9CA449-AE2C-45A7-998F-F301AA0A8E3B}"/>
              </a:ext>
            </a:extLst>
          </p:cNvPr>
          <p:cNvSpPr/>
          <p:nvPr/>
        </p:nvSpPr>
        <p:spPr>
          <a:xfrm>
            <a:off x="2911387" y="2271525"/>
            <a:ext cx="1606839" cy="1444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Setup a course account</a:t>
            </a:r>
          </a:p>
        </p:txBody>
      </p:sp>
      <p:sp>
        <p:nvSpPr>
          <p:cNvPr id="38" name="Right Arrow 15">
            <a:extLst>
              <a:ext uri="{FF2B5EF4-FFF2-40B4-BE49-F238E27FC236}">
                <a16:creationId xmlns:a16="http://schemas.microsoft.com/office/drawing/2014/main" id="{960A1C5F-1291-4143-86BC-711A3A8737C2}"/>
              </a:ext>
            </a:extLst>
          </p:cNvPr>
          <p:cNvSpPr/>
          <p:nvPr/>
        </p:nvSpPr>
        <p:spPr>
          <a:xfrm>
            <a:off x="2319939" y="2841577"/>
            <a:ext cx="561945" cy="304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16">
            <a:extLst>
              <a:ext uri="{FF2B5EF4-FFF2-40B4-BE49-F238E27FC236}">
                <a16:creationId xmlns:a16="http://schemas.microsoft.com/office/drawing/2014/main" id="{6F4D2850-9516-4549-9212-9A3BC63D5B91}"/>
              </a:ext>
            </a:extLst>
          </p:cNvPr>
          <p:cNvSpPr/>
          <p:nvPr/>
        </p:nvSpPr>
        <p:spPr>
          <a:xfrm>
            <a:off x="4598282" y="2841577"/>
            <a:ext cx="561945" cy="304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id="{2E6FA813-58C3-4AC4-B4BC-8F9410E4BF4B}"/>
              </a:ext>
            </a:extLst>
          </p:cNvPr>
          <p:cNvSpPr/>
          <p:nvPr/>
        </p:nvSpPr>
        <p:spPr>
          <a:xfrm>
            <a:off x="5190131" y="2273842"/>
            <a:ext cx="1606839" cy="1444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Apply for resources</a:t>
            </a:r>
          </a:p>
        </p:txBody>
      </p:sp>
      <p:sp>
        <p:nvSpPr>
          <p:cNvPr id="41" name="Right Arrow 18">
            <a:extLst>
              <a:ext uri="{FF2B5EF4-FFF2-40B4-BE49-F238E27FC236}">
                <a16:creationId xmlns:a16="http://schemas.microsoft.com/office/drawing/2014/main" id="{17EE1BC5-5BCC-4D04-8A76-1EEDE2ADE7DD}"/>
              </a:ext>
            </a:extLst>
          </p:cNvPr>
          <p:cNvSpPr/>
          <p:nvPr/>
        </p:nvSpPr>
        <p:spPr>
          <a:xfrm>
            <a:off x="6876697" y="2841577"/>
            <a:ext cx="561945" cy="304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19">
            <a:extLst>
              <a:ext uri="{FF2B5EF4-FFF2-40B4-BE49-F238E27FC236}">
                <a16:creationId xmlns:a16="http://schemas.microsoft.com/office/drawing/2014/main" id="{9601D733-238C-4928-930B-BFD2543CEE7E}"/>
              </a:ext>
            </a:extLst>
          </p:cNvPr>
          <p:cNvSpPr/>
          <p:nvPr/>
        </p:nvSpPr>
        <p:spPr>
          <a:xfrm>
            <a:off x="7468546" y="2273842"/>
            <a:ext cx="1606839" cy="1444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Obtain resources</a:t>
            </a:r>
          </a:p>
        </p:txBody>
      </p:sp>
      <p:sp>
        <p:nvSpPr>
          <p:cNvPr id="43" name="Up-Down Arrow 27">
            <a:extLst>
              <a:ext uri="{FF2B5EF4-FFF2-40B4-BE49-F238E27FC236}">
                <a16:creationId xmlns:a16="http://schemas.microsoft.com/office/drawing/2014/main" id="{527AAAED-EE09-4FDF-86D1-FEF7B36358E6}"/>
              </a:ext>
            </a:extLst>
          </p:cNvPr>
          <p:cNvSpPr/>
          <p:nvPr/>
        </p:nvSpPr>
        <p:spPr>
          <a:xfrm>
            <a:off x="1500584" y="3761169"/>
            <a:ext cx="283177" cy="6739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-Down Arrow 30">
            <a:extLst>
              <a:ext uri="{FF2B5EF4-FFF2-40B4-BE49-F238E27FC236}">
                <a16:creationId xmlns:a16="http://schemas.microsoft.com/office/drawing/2014/main" id="{88652CC2-9AA6-4258-BCC0-D86DECD0BF0A}"/>
              </a:ext>
            </a:extLst>
          </p:cNvPr>
          <p:cNvSpPr/>
          <p:nvPr/>
        </p:nvSpPr>
        <p:spPr>
          <a:xfrm rot="5400000">
            <a:off x="2682721" y="4454445"/>
            <a:ext cx="283177" cy="673980"/>
          </a:xfrm>
          <a:prstGeom prst="upDownArrow">
            <a:avLst>
              <a:gd name="adj1" fmla="val 50000"/>
              <a:gd name="adj2" fmla="val 45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3">
            <a:extLst>
              <a:ext uri="{FF2B5EF4-FFF2-40B4-BE49-F238E27FC236}">
                <a16:creationId xmlns:a16="http://schemas.microsoft.com/office/drawing/2014/main" id="{57D9421A-A721-4CBA-88E5-263B036039D7}"/>
              </a:ext>
            </a:extLst>
          </p:cNvPr>
          <p:cNvSpPr/>
          <p:nvPr/>
        </p:nvSpPr>
        <p:spPr>
          <a:xfrm>
            <a:off x="3247025" y="4212591"/>
            <a:ext cx="3746628" cy="120376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-Down Arrow 22">
            <a:extLst>
              <a:ext uri="{FF2B5EF4-FFF2-40B4-BE49-F238E27FC236}">
                <a16:creationId xmlns:a16="http://schemas.microsoft.com/office/drawing/2014/main" id="{37F0ABD9-A146-4463-9486-B83F999302B1}"/>
              </a:ext>
            </a:extLst>
          </p:cNvPr>
          <p:cNvSpPr/>
          <p:nvPr/>
        </p:nvSpPr>
        <p:spPr>
          <a:xfrm rot="18302675">
            <a:off x="2558890" y="3414769"/>
            <a:ext cx="307397" cy="11365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30FCE-D1AC-4BC2-BCF5-2FB540AC31A3}"/>
              </a:ext>
            </a:extLst>
          </p:cNvPr>
          <p:cNvSpPr txBox="1"/>
          <p:nvPr/>
        </p:nvSpPr>
        <p:spPr>
          <a:xfrm>
            <a:off x="11132938" y="178419"/>
            <a:ext cx="93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Support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2093D1-208F-447E-A674-EB70E3795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81" y="70206"/>
            <a:ext cx="585757" cy="5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94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A279E7A-CDC4-4ABA-B7F1-EDF229F476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400" dirty="0" err="1"/>
              <a:t>Wrapping</a:t>
            </a:r>
            <a:r>
              <a:rPr lang="da-DK" sz="4400" dirty="0"/>
              <a:t> up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3B143C-4E6A-47F2-9AB7-409C60CAF1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2"/>
                </a:solidFill>
              </a:rPr>
              <a:t>System for </a:t>
            </a:r>
            <a:r>
              <a:rPr lang="en-US" sz="2800" dirty="0">
                <a:solidFill>
                  <a:schemeClr val="bg2"/>
                </a:solidFill>
              </a:rPr>
              <a:t>national and </a:t>
            </a:r>
            <a:r>
              <a:rPr lang="en-US" sz="2800">
                <a:solidFill>
                  <a:schemeClr val="bg2"/>
                </a:solidFill>
              </a:rPr>
              <a:t>European HPC</a:t>
            </a:r>
            <a:br>
              <a:rPr lang="en-US" sz="2800" dirty="0">
                <a:solidFill>
                  <a:schemeClr val="bg2"/>
                </a:solidFill>
              </a:rPr>
            </a:br>
            <a:endParaRPr lang="en-US" sz="2800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Both advanced and new users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>
                <a:solidFill>
                  <a:schemeClr val="bg2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Research, teaching, student projects</a:t>
            </a:r>
            <a:br>
              <a:rPr lang="en-US" sz="2800" dirty="0">
                <a:solidFill>
                  <a:schemeClr val="bg2"/>
                </a:solidFill>
              </a:rPr>
            </a:br>
            <a:endParaRPr lang="en-US" sz="2800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A step up in computational resources</a:t>
            </a: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BD73FEF5-2ABB-4AA9-93B7-1D87703E59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Access through periodic application</a:t>
            </a:r>
            <a:br>
              <a:rPr lang="en-US" sz="2800" dirty="0">
                <a:solidFill>
                  <a:schemeClr val="bg2"/>
                </a:solidFill>
              </a:rPr>
            </a:br>
            <a:endParaRPr lang="en-US" sz="2800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Sandbox for testing and benchmarking</a:t>
            </a:r>
            <a:br>
              <a:rPr lang="en-US" sz="2800" dirty="0">
                <a:solidFill>
                  <a:schemeClr val="bg2"/>
                </a:solidFill>
              </a:rPr>
            </a:br>
            <a:endParaRPr lang="en-US" sz="2800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Technical and application support</a:t>
            </a:r>
          </a:p>
        </p:txBody>
      </p:sp>
    </p:spTree>
    <p:extLst>
      <p:ext uri="{BB962C8B-B14F-4D97-AF65-F5344CB8AC3E}">
        <p14:creationId xmlns:p14="http://schemas.microsoft.com/office/powerpoint/2010/main" val="32412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755A44-8503-5144-9B4B-3E9B2BB53A9F}"/>
              </a:ext>
            </a:extLst>
          </p:cNvPr>
          <p:cNvSpPr txBox="1"/>
          <p:nvPr/>
        </p:nvSpPr>
        <p:spPr>
          <a:xfrm>
            <a:off x="2742432" y="311754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0D5A1-D9CB-EC40-AC27-44668993B7E8}"/>
              </a:ext>
            </a:extLst>
          </p:cNvPr>
          <p:cNvSpPr txBox="1"/>
          <p:nvPr/>
        </p:nvSpPr>
        <p:spPr>
          <a:xfrm>
            <a:off x="3406802" y="3887574"/>
            <a:ext cx="53783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Contact:				</a:t>
            </a:r>
            <a:r>
              <a:rPr lang="en-US" sz="2800" dirty="0">
                <a:hlinkClick r:id="rId2"/>
              </a:rPr>
              <a:t>rbj@chem.au.dk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HPC webpage:		</a:t>
            </a:r>
            <a:r>
              <a:rPr lang="en-US" sz="2800" dirty="0">
                <a:hlinkClick r:id="rId3"/>
              </a:rPr>
              <a:t>deic.dk</a:t>
            </a:r>
            <a:endParaRPr lang="en-US" sz="2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F70615-6500-4BF9-8503-A9949E10B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Questions, Comments, Discussion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37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7A700-E98E-4840-A5BB-17E878A9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Who</a:t>
            </a:r>
            <a:r>
              <a:rPr lang="da-DK" dirty="0"/>
              <a:t> am I?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C3269-F697-4AD1-8456-1B8E765F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10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3200" dirty="0">
                <a:solidFill>
                  <a:schemeClr val="bg2"/>
                </a:solidFill>
              </a:rPr>
              <a:t>MSc in Physics</a:t>
            </a:r>
          </a:p>
          <a:p>
            <a:pPr>
              <a:spcAft>
                <a:spcPts val="600"/>
              </a:spcAft>
            </a:pPr>
            <a:endParaRPr lang="en-GB" sz="32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3200" dirty="0">
                <a:solidFill>
                  <a:schemeClr val="bg2"/>
                </a:solidFill>
              </a:rPr>
              <a:t>Facilitator</a:t>
            </a:r>
          </a:p>
          <a:p>
            <a:pPr>
              <a:spcAft>
                <a:spcPts val="600"/>
              </a:spcAft>
            </a:pPr>
            <a:endParaRPr lang="en-GB" sz="32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3200" dirty="0" err="1">
                <a:solidFill>
                  <a:schemeClr val="bg2"/>
                </a:solidFill>
              </a:rPr>
              <a:t>DeiC</a:t>
            </a:r>
            <a:endParaRPr lang="en-GB" sz="3200" dirty="0">
              <a:solidFill>
                <a:schemeClr val="bg2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054E3DC-44B3-4AC3-BAEB-006DAD85E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13333" r="6026" b="9930"/>
          <a:stretch/>
        </p:blipFill>
        <p:spPr>
          <a:xfrm>
            <a:off x="5333777" y="393415"/>
            <a:ext cx="4927004" cy="6071169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EA0115-0373-48D4-B0C4-7831EA12B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78" y="1821917"/>
            <a:ext cx="6908306" cy="299923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0B4BC8-B8A3-483B-9427-665F8D0C08B6}"/>
              </a:ext>
            </a:extLst>
          </p:cNvPr>
          <p:cNvSpPr/>
          <p:nvPr/>
        </p:nvSpPr>
        <p:spPr>
          <a:xfrm>
            <a:off x="4089677" y="1821917"/>
            <a:ext cx="7560000" cy="3240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BCAC5FA-0AC6-45DB-91B0-F1C71C3F94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74" y="2151730"/>
            <a:ext cx="6897006" cy="25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51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C8119-7072-4900-AFC2-7254DDEC55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/>
              <a:t>Technicals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13A4BEB-6304-434D-8D2C-BDD74E35C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808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4688F-AD18-5F47-A514-DEF80C636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31" y="0"/>
            <a:ext cx="752354" cy="752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7F2173-087E-4E42-AEB2-60A52A909719}"/>
              </a:ext>
            </a:extLst>
          </p:cNvPr>
          <p:cNvSpPr txBox="1"/>
          <p:nvPr/>
        </p:nvSpPr>
        <p:spPr>
          <a:xfrm>
            <a:off x="9234022" y="178419"/>
            <a:ext cx="283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Coding on specific hardware</a:t>
            </a:r>
          </a:p>
          <a:p>
            <a:r>
              <a:rPr lang="en-US" dirty="0"/>
              <a:t>CPUs and GPUs 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34B5109-06AD-A74A-8974-3D6D4543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25989"/>
              </p:ext>
            </p:extLst>
          </p:nvPr>
        </p:nvGraphicFramePr>
        <p:xfrm>
          <a:off x="1821402" y="1003169"/>
          <a:ext cx="8549196" cy="53443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6735">
                  <a:extLst>
                    <a:ext uri="{9D8B030D-6E8A-4147-A177-3AD203B41FA5}">
                      <a16:colId xmlns:a16="http://schemas.microsoft.com/office/drawing/2014/main" val="1081894274"/>
                    </a:ext>
                  </a:extLst>
                </a:gridCol>
                <a:gridCol w="2596806">
                  <a:extLst>
                    <a:ext uri="{9D8B030D-6E8A-4147-A177-3AD203B41FA5}">
                      <a16:colId xmlns:a16="http://schemas.microsoft.com/office/drawing/2014/main" val="1741218177"/>
                    </a:ext>
                  </a:extLst>
                </a:gridCol>
                <a:gridCol w="3325655">
                  <a:extLst>
                    <a:ext uri="{9D8B030D-6E8A-4147-A177-3AD203B41FA5}">
                      <a16:colId xmlns:a16="http://schemas.microsoft.com/office/drawing/2014/main" val="4152400539"/>
                    </a:ext>
                  </a:extLst>
                </a:gridCol>
              </a:tblGrid>
              <a:tr h="657437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CPU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GPU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9058258"/>
                  </a:ext>
                </a:extLst>
              </a:tr>
              <a:tr h="65743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Type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Intel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Nvidia K40 and V100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831547"/>
                  </a:ext>
                </a:extLst>
              </a:tr>
              <a:tr h="843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Type 2, AU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Intel, AMD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Epyc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Nvidia V100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09785"/>
                  </a:ext>
                </a:extLst>
              </a:tr>
              <a:tr h="843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Type 2, DTU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Intel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Nvidia V100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1965"/>
                  </a:ext>
                </a:extLst>
              </a:tr>
              <a:tr h="843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Type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AMD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Epyc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78492"/>
                  </a:ext>
                </a:extLst>
              </a:tr>
              <a:tr h="843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Type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AMD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Epyc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38971"/>
                  </a:ext>
                </a:extLst>
              </a:tr>
              <a:tr h="657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Type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AMD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Epyc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AMD Instinct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1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026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4688F-AD18-5F47-A514-DEF80C636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31" y="0"/>
            <a:ext cx="752354" cy="752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7F2173-087E-4E42-AEB2-60A52A909719}"/>
              </a:ext>
            </a:extLst>
          </p:cNvPr>
          <p:cNvSpPr txBox="1"/>
          <p:nvPr/>
        </p:nvSpPr>
        <p:spPr>
          <a:xfrm>
            <a:off x="9234022" y="178419"/>
            <a:ext cx="283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Coding on specific hardware</a:t>
            </a:r>
          </a:p>
          <a:p>
            <a:r>
              <a:rPr lang="en-US" dirty="0"/>
              <a:t>CPUs and GPUs 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34B5109-06AD-A74A-8974-3D6D4543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78260"/>
              </p:ext>
            </p:extLst>
          </p:nvPr>
        </p:nvGraphicFramePr>
        <p:xfrm>
          <a:off x="807756" y="1220618"/>
          <a:ext cx="10576488" cy="38439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0293">
                  <a:extLst>
                    <a:ext uri="{9D8B030D-6E8A-4147-A177-3AD203B41FA5}">
                      <a16:colId xmlns:a16="http://schemas.microsoft.com/office/drawing/2014/main" val="1081894274"/>
                    </a:ext>
                  </a:extLst>
                </a:gridCol>
                <a:gridCol w="2210775">
                  <a:extLst>
                    <a:ext uri="{9D8B030D-6E8A-4147-A177-3AD203B41FA5}">
                      <a16:colId xmlns:a16="http://schemas.microsoft.com/office/drawing/2014/main" val="1741218177"/>
                    </a:ext>
                  </a:extLst>
                </a:gridCol>
                <a:gridCol w="1935332">
                  <a:extLst>
                    <a:ext uri="{9D8B030D-6E8A-4147-A177-3AD203B41FA5}">
                      <a16:colId xmlns:a16="http://schemas.microsoft.com/office/drawing/2014/main" val="4152400539"/>
                    </a:ext>
                  </a:extLst>
                </a:gridCol>
                <a:gridCol w="941145">
                  <a:extLst>
                    <a:ext uri="{9D8B030D-6E8A-4147-A177-3AD203B41FA5}">
                      <a16:colId xmlns:a16="http://schemas.microsoft.com/office/drawing/2014/main" val="2513212410"/>
                    </a:ext>
                  </a:extLst>
                </a:gridCol>
                <a:gridCol w="1171852">
                  <a:extLst>
                    <a:ext uri="{9D8B030D-6E8A-4147-A177-3AD203B41FA5}">
                      <a16:colId xmlns:a16="http://schemas.microsoft.com/office/drawing/2014/main" val="886140617"/>
                    </a:ext>
                  </a:extLst>
                </a:gridCol>
                <a:gridCol w="2977091">
                  <a:extLst>
                    <a:ext uri="{9D8B030D-6E8A-4147-A177-3AD203B41FA5}">
                      <a16:colId xmlns:a16="http://schemas.microsoft.com/office/drawing/2014/main" val="2127466352"/>
                    </a:ext>
                  </a:extLst>
                </a:gridCol>
              </a:tblGrid>
              <a:tr h="6574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CPU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Clock Frequency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vCPUs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GPU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9058258"/>
                  </a:ext>
                </a:extLst>
              </a:tr>
              <a:tr h="6574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u1-standard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2x Intel(R) Xeon(R) Gold 6130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2.10 GHz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384 GB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831547"/>
                  </a:ext>
                </a:extLst>
              </a:tr>
              <a:tr h="8430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u1-fat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2x Intel(R) Xeon(R) Gold 6130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2.10 GHz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768 GB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09785"/>
                  </a:ext>
                </a:extLst>
              </a:tr>
              <a:tr h="8430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u1-gpu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2x Intel(R) Xeon(R) Gold 6230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2.10GHz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192 GB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4x NVIDIA Tesla V100 SXM2 Volta GPUs Accelerators 32GB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1965"/>
                  </a:ext>
                </a:extLst>
              </a:tr>
              <a:tr h="8430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u2-gpu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AMD EPYC 7F72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3.2 GHz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2048 GB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8x NVIDIA Tesla A100 PCIe GPUs Accelerators 40 GB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2789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323E063-C3BB-4D9A-8A87-A9AEAAE7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750"/>
          </a:xfrm>
        </p:spPr>
        <p:txBody>
          <a:bodyPr/>
          <a:lstStyle/>
          <a:p>
            <a:r>
              <a:rPr lang="da-DK" dirty="0"/>
              <a:t>Type 1 Hardware - </a:t>
            </a:r>
            <a:r>
              <a:rPr lang="da-DK" dirty="0" err="1"/>
              <a:t>UCloud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188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6">
            <a:extLst>
              <a:ext uri="{FF2B5EF4-FFF2-40B4-BE49-F238E27FC236}">
                <a16:creationId xmlns:a16="http://schemas.microsoft.com/office/drawing/2014/main" id="{02064571-28E2-4276-8D43-0868BA10D0B0}"/>
              </a:ext>
            </a:extLst>
          </p:cNvPr>
          <p:cNvSpPr/>
          <p:nvPr/>
        </p:nvSpPr>
        <p:spPr>
          <a:xfrm>
            <a:off x="10129626" y="4378626"/>
            <a:ext cx="2062374" cy="245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4688F-AD18-5F47-A514-DEF80C636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31" y="0"/>
            <a:ext cx="752354" cy="752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7F2173-087E-4E42-AEB2-60A52A909719}"/>
              </a:ext>
            </a:extLst>
          </p:cNvPr>
          <p:cNvSpPr txBox="1"/>
          <p:nvPr/>
        </p:nvSpPr>
        <p:spPr>
          <a:xfrm>
            <a:off x="9234022" y="178419"/>
            <a:ext cx="283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Coding on specific hardware</a:t>
            </a:r>
          </a:p>
          <a:p>
            <a:r>
              <a:rPr lang="en-US" dirty="0"/>
              <a:t>CPUs and GPUs </a:t>
            </a:r>
          </a:p>
        </p:txBody>
      </p:sp>
      <p:graphicFrame>
        <p:nvGraphicFramePr>
          <p:cNvPr id="10" name="Table 15">
            <a:extLst>
              <a:ext uri="{FF2B5EF4-FFF2-40B4-BE49-F238E27FC236}">
                <a16:creationId xmlns:a16="http://schemas.microsoft.com/office/drawing/2014/main" id="{387A5861-D6BF-4275-B289-D6728CB8F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572521"/>
              </p:ext>
            </p:extLst>
          </p:nvPr>
        </p:nvGraphicFramePr>
        <p:xfrm>
          <a:off x="934652" y="788828"/>
          <a:ext cx="10322696" cy="60499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8808">
                  <a:extLst>
                    <a:ext uri="{9D8B030D-6E8A-4147-A177-3AD203B41FA5}">
                      <a16:colId xmlns:a16="http://schemas.microsoft.com/office/drawing/2014/main" val="1081894274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1741218177"/>
                    </a:ext>
                  </a:extLst>
                </a:gridCol>
                <a:gridCol w="1038688">
                  <a:extLst>
                    <a:ext uri="{9D8B030D-6E8A-4147-A177-3AD203B41FA5}">
                      <a16:colId xmlns:a16="http://schemas.microsoft.com/office/drawing/2014/main" val="4152400539"/>
                    </a:ext>
                  </a:extLst>
                </a:gridCol>
                <a:gridCol w="1384916">
                  <a:extLst>
                    <a:ext uri="{9D8B030D-6E8A-4147-A177-3AD203B41FA5}">
                      <a16:colId xmlns:a16="http://schemas.microsoft.com/office/drawing/2014/main" val="1138752626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1373827075"/>
                    </a:ext>
                  </a:extLst>
                </a:gridCol>
                <a:gridCol w="1331651">
                  <a:extLst>
                    <a:ext uri="{9D8B030D-6E8A-4147-A177-3AD203B41FA5}">
                      <a16:colId xmlns:a16="http://schemas.microsoft.com/office/drawing/2014/main" val="2432866564"/>
                    </a:ext>
                  </a:extLst>
                </a:gridCol>
                <a:gridCol w="1083075">
                  <a:extLst>
                    <a:ext uri="{9D8B030D-6E8A-4147-A177-3AD203B41FA5}">
                      <a16:colId xmlns:a16="http://schemas.microsoft.com/office/drawing/2014/main" val="273509715"/>
                    </a:ext>
                  </a:extLst>
                </a:gridCol>
                <a:gridCol w="1686758">
                  <a:extLst>
                    <a:ext uri="{9D8B030D-6E8A-4147-A177-3AD203B41FA5}">
                      <a16:colId xmlns:a16="http://schemas.microsoft.com/office/drawing/2014/main" val="2513212410"/>
                    </a:ext>
                  </a:extLst>
                </a:gridCol>
              </a:tblGrid>
              <a:tr h="57798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Count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CPU type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Cores pr. node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Total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RAM pr. node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Total RAM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Additional specs.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905825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Generic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64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704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512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~ 5,6 TB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InfiniBand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7381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CLAAUDIA Managed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</a:txBody>
                  <a:tcPr marL="5747" marR="5747" marT="5747" marB="57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576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512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~ 4,6 TB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InfiniBand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83154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Generic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1216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1024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~ 19,4 TB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09785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Generic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2048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~ 2,0 TB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1965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CLAAUDIA Managed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2048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~ 2,0 TB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1854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CLAAUDIA Managed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32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256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256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1173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CLAAUDIA Managed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64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512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512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67247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CLAAUDIA Managed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32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512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~ 1,0 TB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556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CLAAUDIA Managed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16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256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~ 5,3 TB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333029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CLAAUDIA Managed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24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512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512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4897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CLAAUDIA Managed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512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512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9242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CLAAUDIA Managed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AMD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256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256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8251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Generic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Intel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36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648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384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~ 6,7 TB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InfiniBand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255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Generic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Intel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36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768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~ 7,6 TB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950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Search cloud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Intel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16 cores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128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640 GB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</a:rPr>
                        <a:t>16 TB SSD per node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53583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4360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~ 55 TB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747" marR="5747" marT="5747" marB="57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349703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6795AA11-80AC-4468-8874-345568E1541A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824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Type 1 Hardware - </a:t>
            </a:r>
            <a:r>
              <a:rPr lang="da-DK" dirty="0" err="1"/>
              <a:t>Claaudia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13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0743DE-BF43-4DA9-8148-964598F7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750"/>
          </a:xfrm>
        </p:spPr>
        <p:txBody>
          <a:bodyPr/>
          <a:lstStyle/>
          <a:p>
            <a:r>
              <a:rPr lang="da-DK" dirty="0"/>
              <a:t>Type 2 Hardware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3AED6C-95E5-4D99-9171-464EE1B1C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29223"/>
              </p:ext>
            </p:extLst>
          </p:nvPr>
        </p:nvGraphicFramePr>
        <p:xfrm>
          <a:off x="926977" y="1177555"/>
          <a:ext cx="9770615" cy="39626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9932">
                  <a:extLst>
                    <a:ext uri="{9D8B030D-6E8A-4147-A177-3AD203B41FA5}">
                      <a16:colId xmlns:a16="http://schemas.microsoft.com/office/drawing/2014/main" val="916392359"/>
                    </a:ext>
                  </a:extLst>
                </a:gridCol>
                <a:gridCol w="2404268">
                  <a:extLst>
                    <a:ext uri="{9D8B030D-6E8A-4147-A177-3AD203B41FA5}">
                      <a16:colId xmlns:a16="http://schemas.microsoft.com/office/drawing/2014/main" val="1107480500"/>
                    </a:ext>
                  </a:extLst>
                </a:gridCol>
                <a:gridCol w="2613705">
                  <a:extLst>
                    <a:ext uri="{9D8B030D-6E8A-4147-A177-3AD203B41FA5}">
                      <a16:colId xmlns:a16="http://schemas.microsoft.com/office/drawing/2014/main" val="1130777584"/>
                    </a:ext>
                  </a:extLst>
                </a:gridCol>
                <a:gridCol w="3112710">
                  <a:extLst>
                    <a:ext uri="{9D8B030D-6E8A-4147-A177-3AD203B41FA5}">
                      <a16:colId xmlns:a16="http://schemas.microsoft.com/office/drawing/2014/main" val="3215249864"/>
                    </a:ext>
                  </a:extLst>
                </a:gridCol>
              </a:tblGrid>
              <a:tr h="659956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GenomeDK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Computerome2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Sophia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9614980"/>
                  </a:ext>
                </a:extLst>
              </a:tr>
              <a:tr h="72692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AMD EPYC Rome 7452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Xeon Gold 6230 Cascade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Lake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AMD EPYC 7351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87219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Cores pr. node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100707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Memory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512 GB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192 GB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128 GB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570323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Network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100 Gb/s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Infiniband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100 Gb/s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Infiniband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100 Gb/s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Infiniband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45468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Storage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11.5 PB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8 PB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 PB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59140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Queue system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SLURM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Torque/Moab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SLURM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52704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Security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ISO 27001-compliant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ISO 27001-compliant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UNIX not GDPR-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compliant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49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95F4C6-F765-4FBD-9FE2-7A0205600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31" y="0"/>
            <a:ext cx="752354" cy="752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6A64E-8AA6-435E-B650-8A256E086559}"/>
              </a:ext>
            </a:extLst>
          </p:cNvPr>
          <p:cNvSpPr txBox="1"/>
          <p:nvPr/>
        </p:nvSpPr>
        <p:spPr>
          <a:xfrm>
            <a:off x="9234022" y="178419"/>
            <a:ext cx="283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Coding on specific hardware</a:t>
            </a:r>
          </a:p>
          <a:p>
            <a:r>
              <a:rPr lang="en-US" dirty="0"/>
              <a:t>CPUs and GPUs </a:t>
            </a:r>
          </a:p>
        </p:txBody>
      </p:sp>
    </p:spTree>
    <p:extLst>
      <p:ext uri="{BB962C8B-B14F-4D97-AF65-F5344CB8AC3E}">
        <p14:creationId xmlns:p14="http://schemas.microsoft.com/office/powerpoint/2010/main" val="888093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6">
            <a:extLst>
              <a:ext uri="{FF2B5EF4-FFF2-40B4-BE49-F238E27FC236}">
                <a16:creationId xmlns:a16="http://schemas.microsoft.com/office/drawing/2014/main" id="{D9333557-3783-4D25-9F5E-4B7526CB814A}"/>
              </a:ext>
            </a:extLst>
          </p:cNvPr>
          <p:cNvSpPr/>
          <p:nvPr/>
        </p:nvSpPr>
        <p:spPr>
          <a:xfrm>
            <a:off x="10129626" y="4378626"/>
            <a:ext cx="2062374" cy="245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4688F-AD18-5F47-A514-DEF80C636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31" y="0"/>
            <a:ext cx="752354" cy="752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7F2173-087E-4E42-AEB2-60A52A909719}"/>
              </a:ext>
            </a:extLst>
          </p:cNvPr>
          <p:cNvSpPr txBox="1"/>
          <p:nvPr/>
        </p:nvSpPr>
        <p:spPr>
          <a:xfrm>
            <a:off x="9234022" y="178419"/>
            <a:ext cx="283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Coding on specific hardware</a:t>
            </a:r>
          </a:p>
          <a:p>
            <a:r>
              <a:rPr lang="en-US" dirty="0"/>
              <a:t>CPUs and GPUs 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34B5109-06AD-A74A-8974-3D6D4543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43632"/>
              </p:ext>
            </p:extLst>
          </p:nvPr>
        </p:nvGraphicFramePr>
        <p:xfrm>
          <a:off x="0" y="752354"/>
          <a:ext cx="12192000" cy="60726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7561">
                  <a:extLst>
                    <a:ext uri="{9D8B030D-6E8A-4147-A177-3AD203B41FA5}">
                      <a16:colId xmlns:a16="http://schemas.microsoft.com/office/drawing/2014/main" val="1081894274"/>
                    </a:ext>
                  </a:extLst>
                </a:gridCol>
                <a:gridCol w="1749432">
                  <a:extLst>
                    <a:ext uri="{9D8B030D-6E8A-4147-A177-3AD203B41FA5}">
                      <a16:colId xmlns:a16="http://schemas.microsoft.com/office/drawing/2014/main" val="1741218177"/>
                    </a:ext>
                  </a:extLst>
                </a:gridCol>
                <a:gridCol w="3001452">
                  <a:extLst>
                    <a:ext uri="{9D8B030D-6E8A-4147-A177-3AD203B41FA5}">
                      <a16:colId xmlns:a16="http://schemas.microsoft.com/office/drawing/2014/main" val="4152400539"/>
                    </a:ext>
                  </a:extLst>
                </a:gridCol>
                <a:gridCol w="2689695">
                  <a:extLst>
                    <a:ext uri="{9D8B030D-6E8A-4147-A177-3AD203B41FA5}">
                      <a16:colId xmlns:a16="http://schemas.microsoft.com/office/drawing/2014/main" val="1453829620"/>
                    </a:ext>
                  </a:extLst>
                </a:gridCol>
                <a:gridCol w="1728182">
                  <a:extLst>
                    <a:ext uri="{9D8B030D-6E8A-4147-A177-3AD203B41FA5}">
                      <a16:colId xmlns:a16="http://schemas.microsoft.com/office/drawing/2014/main" val="3605587973"/>
                    </a:ext>
                  </a:extLst>
                </a:gridCol>
                <a:gridCol w="1835678">
                  <a:extLst>
                    <a:ext uri="{9D8B030D-6E8A-4147-A177-3AD203B41FA5}">
                      <a16:colId xmlns:a16="http://schemas.microsoft.com/office/drawing/2014/main" val="2513212410"/>
                    </a:ext>
                  </a:extLst>
                </a:gridCol>
              </a:tblGrid>
              <a:tr h="5257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Partition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Number of nodes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Number of CPUs and model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err="1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 of Cores pr. Node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err="1">
                          <a:solidFill>
                            <a:schemeClr val="tx1"/>
                          </a:solidFill>
                        </a:rPr>
                        <a:t>Clock</a:t>
                      </a:r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 Speed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Year of acquisition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905825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q8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AMD Opteron 2356 CPUs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2.3 GHz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83154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q12/q12fat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X5650 CPUs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2.7 GHz / 2.9 GHz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09785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q16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E5-2670 CPUs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2.6 GHz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1854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q20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E5-2680 v2 CPUs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2.8 GHz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1173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q24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E5-2680 v3 CPUs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2.5 GHz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67247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q28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E5-2680 v4 CPUs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2.4 GHz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556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q36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Gold 6140 CPUs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2.3 GHz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333029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q40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Gold 6230 CPUs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2.1 GHz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4897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q48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106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Gold 6248R CPUs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3.0 GHz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9242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qfat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Gold 6230 CPUs,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1.5 TB memory.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2.1 GHz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8251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qgpu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Gold 6240 CPUs,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and 2 Nvidia V100-16GB GPUs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2.6 GHz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255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qgpuo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E5-2680 v3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iCPUs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and 2 Nvidia K40-12GB GPUs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/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 Intel Xeon Gold 6140 CPUs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and 2 Nvidia P100-12GB GPUs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24/36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2.5 GHz/2.3 GHz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2016/2018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95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43F0DA-DF8A-4AF7-AD1B-2D87CC8A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750"/>
          </a:xfrm>
        </p:spPr>
        <p:txBody>
          <a:bodyPr/>
          <a:lstStyle/>
          <a:p>
            <a:r>
              <a:rPr lang="da-DK" dirty="0"/>
              <a:t>Type 2 Hardware - Grendel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355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0743DE-BF43-4DA9-8148-964598F7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750"/>
          </a:xfrm>
        </p:spPr>
        <p:txBody>
          <a:bodyPr/>
          <a:lstStyle/>
          <a:p>
            <a:r>
              <a:rPr lang="da-DK" dirty="0"/>
              <a:t>Type 3 Hardware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3AED6C-95E5-4D99-9171-464EE1B1C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5480"/>
              </p:ext>
            </p:extLst>
          </p:nvPr>
        </p:nvGraphicFramePr>
        <p:xfrm>
          <a:off x="838200" y="1825625"/>
          <a:ext cx="10611156" cy="31775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3136">
                  <a:extLst>
                    <a:ext uri="{9D8B030D-6E8A-4147-A177-3AD203B41FA5}">
                      <a16:colId xmlns:a16="http://schemas.microsoft.com/office/drawing/2014/main" val="916392359"/>
                    </a:ext>
                  </a:extLst>
                </a:gridCol>
                <a:gridCol w="1991868">
                  <a:extLst>
                    <a:ext uri="{9D8B030D-6E8A-4147-A177-3AD203B41FA5}">
                      <a16:colId xmlns:a16="http://schemas.microsoft.com/office/drawing/2014/main" val="1107480500"/>
                    </a:ext>
                  </a:extLst>
                </a:gridCol>
                <a:gridCol w="1770000">
                  <a:extLst>
                    <a:ext uri="{9D8B030D-6E8A-4147-A177-3AD203B41FA5}">
                      <a16:colId xmlns:a16="http://schemas.microsoft.com/office/drawing/2014/main" val="1130777584"/>
                    </a:ext>
                  </a:extLst>
                </a:gridCol>
                <a:gridCol w="1770000">
                  <a:extLst>
                    <a:ext uri="{9D8B030D-6E8A-4147-A177-3AD203B41FA5}">
                      <a16:colId xmlns:a16="http://schemas.microsoft.com/office/drawing/2014/main" val="2872994062"/>
                    </a:ext>
                  </a:extLst>
                </a:gridCol>
                <a:gridCol w="1770000">
                  <a:extLst>
                    <a:ext uri="{9D8B030D-6E8A-4147-A177-3AD203B41FA5}">
                      <a16:colId xmlns:a16="http://schemas.microsoft.com/office/drawing/2014/main" val="3731636088"/>
                    </a:ext>
                  </a:extLst>
                </a:gridCol>
                <a:gridCol w="1586152">
                  <a:extLst>
                    <a:ext uri="{9D8B030D-6E8A-4147-A177-3AD203B41FA5}">
                      <a16:colId xmlns:a16="http://schemas.microsoft.com/office/drawing/2014/main" val="3215249864"/>
                    </a:ext>
                  </a:extLst>
                </a:gridCol>
              </a:tblGrid>
              <a:tr h="525765">
                <a:tc rowSpan="2"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 nodes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 cores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Memory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Interconnect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9614980"/>
                  </a:ext>
                </a:extLst>
              </a:tr>
              <a:tr h="525765"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16 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TiB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PiB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100 Gbps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Infiniband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EDR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84299"/>
                  </a:ext>
                </a:extLst>
              </a:tr>
              <a:tr h="342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 nodes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CPUs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Clock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 Speed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Cores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Memory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87219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 AMD EPYC 7742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2.25 GHz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4096 GB DDR4-3200 LRDIMM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&amp; 480 GB SSD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480 GB SSD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45468"/>
                  </a:ext>
                </a:extLst>
              </a:tr>
              <a:tr h="342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Frontend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CPUs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Clock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 Speed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Cores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Memory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59140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 AMD EPYC 7282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 GHz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128 GB DDR4-3200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&amp; 480 GB SSD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480 GB SSD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527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978244-4F2F-4569-8DBB-488EB9C06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31" y="0"/>
            <a:ext cx="752354" cy="752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360685-8537-44BB-ACD2-C11B76E9BF36}"/>
              </a:ext>
            </a:extLst>
          </p:cNvPr>
          <p:cNvSpPr txBox="1"/>
          <p:nvPr/>
        </p:nvSpPr>
        <p:spPr>
          <a:xfrm>
            <a:off x="9234022" y="178419"/>
            <a:ext cx="283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Coding on specific hardware</a:t>
            </a:r>
          </a:p>
          <a:p>
            <a:r>
              <a:rPr lang="en-US" dirty="0"/>
              <a:t>CPUs and GPUs </a:t>
            </a:r>
          </a:p>
        </p:txBody>
      </p:sp>
    </p:spTree>
    <p:extLst>
      <p:ext uri="{BB962C8B-B14F-4D97-AF65-F5344CB8AC3E}">
        <p14:creationId xmlns:p14="http://schemas.microsoft.com/office/powerpoint/2010/main" val="252688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258F6-373A-4D66-B6A6-40CB7E8D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77EE9-914A-4186-8CC7-820299EC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2" spcCol="360000"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Who am I?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What is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Why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HPC Landscape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Five HPC Infrastructures</a:t>
            </a:r>
            <a:endParaRPr lang="en-US" sz="3200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cs typeface="Calibri"/>
              </a:rPr>
              <a:t>Getting resources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cs typeface="Calibri"/>
              </a:rPr>
              <a:t>Support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9131BD-2AEA-0747-8A79-9890CA315CD3}"/>
              </a:ext>
            </a:extLst>
          </p:cNvPr>
          <p:cNvSpPr txBox="1"/>
          <p:nvPr/>
        </p:nvSpPr>
        <p:spPr>
          <a:xfrm>
            <a:off x="10158760" y="178419"/>
            <a:ext cx="187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What is HPC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FEF28-9B80-5F4A-88C7-C2DFB5ACA710}"/>
              </a:ext>
            </a:extLst>
          </p:cNvPr>
          <p:cNvSpPr txBox="1"/>
          <p:nvPr/>
        </p:nvSpPr>
        <p:spPr>
          <a:xfrm>
            <a:off x="457199" y="558902"/>
            <a:ext cx="8033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Large network</a:t>
            </a:r>
            <a:r>
              <a:rPr lang="en-US" sz="2400" dirty="0"/>
              <a:t> of computing, storage and memory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Multiple ”nodes” of hardware configured to </a:t>
            </a:r>
            <a:r>
              <a:rPr lang="en-US" sz="2400" b="1" dirty="0"/>
              <a:t>work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Dedicated software</a:t>
            </a:r>
            <a:r>
              <a:rPr lang="en-US" sz="2400" dirty="0"/>
              <a:t> to exploit hardware remotely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F497A-C11B-B549-9EBC-26918E0AD4DF}"/>
              </a:ext>
            </a:extLst>
          </p:cNvPr>
          <p:cNvSpPr txBox="1"/>
          <p:nvPr/>
        </p:nvSpPr>
        <p:spPr>
          <a:xfrm>
            <a:off x="4797059" y="3881241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2D17F8-32BB-294F-B2E1-B52B91638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64" y="-178526"/>
            <a:ext cx="1083222" cy="1083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2D39F7-6537-E04A-B7DE-70B9D5098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10" y="1759231"/>
            <a:ext cx="7513379" cy="50843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5617F3-9BE7-4045-977C-43C7A7DCA840}"/>
              </a:ext>
            </a:extLst>
          </p:cNvPr>
          <p:cNvSpPr txBox="1"/>
          <p:nvPr/>
        </p:nvSpPr>
        <p:spPr>
          <a:xfrm>
            <a:off x="2339310" y="6384159"/>
            <a:ext cx="116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From </a:t>
            </a:r>
            <a:r>
              <a:rPr lang="en-US" sz="1400" dirty="0" err="1">
                <a:solidFill>
                  <a:schemeClr val="bg2"/>
                </a:solidFill>
              </a:rPr>
              <a:t>osc.edu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4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258F6-373A-4D66-B6A6-40CB7E8D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77EE9-914A-4186-8CC7-820299EC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2" spcCol="360000"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Who am I?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What is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Why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HPC Landscape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Five HPC Infrastructures</a:t>
            </a:r>
            <a:endParaRPr lang="en-US" sz="3200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cs typeface="Calibri"/>
              </a:rPr>
              <a:t>Getting resources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cs typeface="Calibri"/>
              </a:rPr>
              <a:t>Support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D8D1-6C6F-476E-838A-3F474192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Project</a:t>
            </a:r>
            <a:r>
              <a:rPr lang="da-DK" dirty="0"/>
              <a:t> </a:t>
            </a:r>
            <a:r>
              <a:rPr lang="da-DK" dirty="0" err="1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5777C2-137D-442F-B910-3F6247C6D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en-GB" dirty="0"/>
                  <a:t>Question: can weaver ants protect mango orchards from fruit flies?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bg2"/>
                    </a:solidFill>
                  </a:rPr>
                  <a:t>Method: statistical data analysis</a:t>
                </a:r>
              </a:p>
              <a:p>
                <a:endParaRPr lang="en-GB" dirty="0">
                  <a:solidFill>
                    <a:schemeClr val="bg2"/>
                  </a:solidFill>
                </a:endParaRPr>
              </a:p>
              <a:p>
                <a:r>
                  <a:rPr lang="en-GB" dirty="0">
                    <a:solidFill>
                      <a:schemeClr val="bg2"/>
                    </a:solidFill>
                  </a:rPr>
                  <a:t>Occupies PC</a:t>
                </a:r>
              </a:p>
              <a:p>
                <a:endParaRPr lang="en-GB" dirty="0">
                  <a:solidFill>
                    <a:schemeClr val="bg2"/>
                  </a:solidFill>
                </a:endParaRPr>
              </a:p>
              <a:p>
                <a:r>
                  <a:rPr lang="en-GB" dirty="0">
                    <a:solidFill>
                      <a:schemeClr val="bg2"/>
                    </a:solidFill>
                  </a:rPr>
                  <a:t>PC Runtime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>
                    <a:solidFill>
                      <a:schemeClr val="bg2"/>
                    </a:solidFill>
                  </a:rPr>
                  <a:t> 1 week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5777C2-137D-442F-B910-3F6247C6D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9562A7E-CE49-4F70-B4D3-7D5AA273D362}"/>
              </a:ext>
            </a:extLst>
          </p:cNvPr>
          <p:cNvSpPr txBox="1"/>
          <p:nvPr/>
        </p:nvSpPr>
        <p:spPr>
          <a:xfrm>
            <a:off x="10158760" y="178419"/>
            <a:ext cx="187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Why HPC?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629AB-DB9F-4BBA-AA41-D814D80C2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0" y="-178526"/>
            <a:ext cx="1083222" cy="10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7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D8D1-6C6F-476E-838A-3F474192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Project</a:t>
            </a:r>
            <a:r>
              <a:rPr lang="da-DK" dirty="0"/>
              <a:t> </a:t>
            </a:r>
            <a:r>
              <a:rPr lang="da-DK" dirty="0" err="1"/>
              <a:t>Example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777C2-137D-442F-B910-3F6247C6D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Question: can weaver ants protect mango orchards from fruit flies?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Method: statistical data analysis</a:t>
            </a:r>
            <a:endParaRPr lang="en-GB" dirty="0"/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/>
              <a:t>Frees PC</a:t>
            </a:r>
          </a:p>
          <a:p>
            <a:endParaRPr lang="en-GB" dirty="0"/>
          </a:p>
          <a:p>
            <a:r>
              <a:rPr lang="en-GB" dirty="0"/>
              <a:t>HPC Runtime: potentially faster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62A7E-CE49-4F70-B4D3-7D5AA273D362}"/>
              </a:ext>
            </a:extLst>
          </p:cNvPr>
          <p:cNvSpPr txBox="1"/>
          <p:nvPr/>
        </p:nvSpPr>
        <p:spPr>
          <a:xfrm>
            <a:off x="10158760" y="178419"/>
            <a:ext cx="187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Why HPC?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79FFB-43A4-4EF5-8508-D91DF2526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0" y="-178526"/>
            <a:ext cx="1083222" cy="10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258F6-373A-4D66-B6A6-40CB7E8D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77EE9-914A-4186-8CC7-820299EC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2" spcCol="360000"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Who am I?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What is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ea typeface="+mn-lt"/>
                <a:cs typeface="+mn-lt"/>
              </a:rPr>
              <a:t>Why HPC?</a:t>
            </a:r>
          </a:p>
          <a:p>
            <a:pPr marL="285750" indent="-285750">
              <a:lnSpc>
                <a:spcPct val="200000"/>
              </a:lnSpc>
            </a:pP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HPC Landscape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Five HPC Infrastructures</a:t>
            </a:r>
            <a:endParaRPr lang="en-US" sz="3200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cs typeface="Calibri"/>
              </a:rPr>
              <a:t>Getting resources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cs typeface="Calibri"/>
              </a:rPr>
              <a:t>Support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rugerdefiner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C4F3F44E05784AB26F39C750180A28" ma:contentTypeVersion="8" ma:contentTypeDescription="Create a new document." ma:contentTypeScope="" ma:versionID="86c29d18606d3daa01c4aa288f24f088">
  <xsd:schema xmlns:xsd="http://www.w3.org/2001/XMLSchema" xmlns:xs="http://www.w3.org/2001/XMLSchema" xmlns:p="http://schemas.microsoft.com/office/2006/metadata/properties" xmlns:ns2="7b25e2b2-a1d4-4230-b38e-a0dbea710b4e" targetNamespace="http://schemas.microsoft.com/office/2006/metadata/properties" ma:root="true" ma:fieldsID="1f8cecf22dab20f03de57535a1af548a" ns2:_="">
    <xsd:import namespace="7b25e2b2-a1d4-4230-b38e-a0dbea710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5e2b2-a1d4-4230-b38e-a0dbea710b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38156F-60D5-4220-A415-573EACA8B5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732BAD-2E99-48D2-B1A5-0346D1A9807C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7b25e2b2-a1d4-4230-b38e-a0dbea710b4e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2FAFCF-CFF1-4B0F-B331-C20589395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5e2b2-a1d4-4230-b38e-a0dbea710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22182</TotalTime>
  <Words>1964</Words>
  <Application>Microsoft Office PowerPoint</Application>
  <PresentationFormat>Widescreen</PresentationFormat>
  <Paragraphs>737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inherit</vt:lpstr>
      <vt:lpstr>Prima Serif</vt:lpstr>
      <vt:lpstr>Office Theme</vt:lpstr>
      <vt:lpstr>Access to High Performance Computing Infrastructure  Computing opportunities for both new and experienced HPC users </vt:lpstr>
      <vt:lpstr>Content</vt:lpstr>
      <vt:lpstr>Who am I?</vt:lpstr>
      <vt:lpstr>Content</vt:lpstr>
      <vt:lpstr>PowerPoint Presentation</vt:lpstr>
      <vt:lpstr>Content</vt:lpstr>
      <vt:lpstr>Student Project Example</vt:lpstr>
      <vt:lpstr>Student Project Example</vt:lpstr>
      <vt:lpstr>Content</vt:lpstr>
      <vt:lpstr>Infrastructure layers</vt:lpstr>
      <vt:lpstr>European HPC 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</vt:lpstr>
      <vt:lpstr>PowerPoint Presentation</vt:lpstr>
      <vt:lpstr>Content</vt:lpstr>
      <vt:lpstr>Support Layers</vt:lpstr>
      <vt:lpstr>Example: Research Project</vt:lpstr>
      <vt:lpstr>PowerPoint Presentation</vt:lpstr>
      <vt:lpstr>PowerPoint Presentation</vt:lpstr>
      <vt:lpstr>Questions, Comments, Discussion</vt:lpstr>
      <vt:lpstr>PowerPoint Presentation</vt:lpstr>
      <vt:lpstr>Technicals</vt:lpstr>
      <vt:lpstr>PowerPoint Presentation</vt:lpstr>
      <vt:lpstr>Type 1 Hardware - UCloud</vt:lpstr>
      <vt:lpstr>PowerPoint Presentation</vt:lpstr>
      <vt:lpstr>Type 2 Hardware</vt:lpstr>
      <vt:lpstr>Type 2 Hardware - Grendel</vt:lpstr>
      <vt:lpstr>Type 3 Hardware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Rasmus Berg Jensen</dc:creator>
  <cp:lastModifiedBy>Rasmus Berg Jensen</cp:lastModifiedBy>
  <cp:revision>282</cp:revision>
  <dcterms:created xsi:type="dcterms:W3CDTF">2020-11-16T15:13:54Z</dcterms:created>
  <dcterms:modified xsi:type="dcterms:W3CDTF">2021-09-08T10:02:06Z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0x01010069C4F3F44E05784AB26F39C750180A28</vt:lpwstr>
  </property>
</Properties>
</file>