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7" r:id="rId15"/>
    <p:sldId id="263" r:id="rId16"/>
    <p:sldId id="264" r:id="rId17"/>
    <p:sldId id="265" r:id="rId18"/>
    <p:sldId id="260" r:id="rId19"/>
  </p:sldIdLst>
  <p:sldSz cx="12188825" cy="6858000"/>
  <p:notesSz cx="6797675" cy="9926638"/>
  <p:embeddedFontLst>
    <p:embeddedFont>
      <p:font typeface="AU Passata" panose="020B0503030502030804" pitchFamily="34" charset="0"/>
      <p:regular r:id="rId22"/>
      <p:bold r:id="rId23"/>
    </p:embeddedFont>
    <p:embeddedFont>
      <p:font typeface="AU Passata Light" panose="020B0303030902030804" pitchFamily="34" charset="0"/>
      <p:regular r:id="rId24"/>
      <p:bold r:id="rId25"/>
    </p:embeddedFont>
    <p:embeddedFont>
      <p:font typeface="AU Peto" panose="040C0B07020602020301" pitchFamily="82" charset="0"/>
      <p:regular r:id="rId26"/>
      <p:bold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5FA7D-6BCE-42DB-A8E5-BCAF638D8C6F}" v="2" dt="2024-03-18T13:03:30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3457" autoAdjust="0"/>
  </p:normalViewPr>
  <p:slideViewPr>
    <p:cSldViewPr snapToObjects="1" showGuides="1">
      <p:cViewPr varScale="1">
        <p:scale>
          <a:sx n="104" d="100"/>
          <a:sy n="104" d="100"/>
        </p:scale>
        <p:origin x="109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9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4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Biology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19 March 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Professor, PhD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BIO staff meeting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Angela Fago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870425049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Biology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19 March 2024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Professor, PhD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BIO staff meeting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Angela Fago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760885611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Biology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19 March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Professor, PhD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BIO staff meeting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Angela Fago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527985939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 dirty="0"/>
              <a:t>19/03/2024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1514672908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BIO staff meeting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Angela Fago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19 March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Professor, PhD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Biology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20/03/2024</a:t>
            </a:fld>
            <a:r>
              <a:rPr lang="en-GB"/>
              <a:t>19/03/2024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o.au.dk/samarbejde/alumner/alumneda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rbejdere.au.dk/administration/stoette-til-din-forskningspraksis/forskningsstoetteenheden" TargetMode="External"/><Relationship Id="rId2" Type="http://schemas.openxmlformats.org/officeDocument/2006/relationships/hyperlink" Target="https://bio.staff.au.dk/research-support/funding/find-funding-opportunities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066845"/>
            <a:ext cx="10220325" cy="2492990"/>
          </a:xfrm>
        </p:spPr>
        <p:txBody>
          <a:bodyPr/>
          <a:lstStyle/>
          <a:p>
            <a:r>
              <a:rPr lang="en-GB" dirty="0"/>
              <a:t>Staff meeting department of biology march 19</a:t>
            </a:r>
            <a:r>
              <a:rPr lang="en-GB" baseline="30000" dirty="0"/>
              <a:t>th</a:t>
            </a:r>
            <a:r>
              <a:rPr lang="en-GB" dirty="0"/>
              <a:t>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Cable bacteria provoke creativity because they’re weird</a:t>
            </a:r>
          </a:p>
        </p:txBody>
      </p:sp>
      <p:pic>
        <p:nvPicPr>
          <p:cNvPr id="4" name="Picture 3" descr="A plastic container with a square object inside&#10;&#10;Description automatically generated">
            <a:extLst>
              <a:ext uri="{FF2B5EF4-FFF2-40B4-BE49-F238E27FC236}">
                <a16:creationId xmlns:a16="http://schemas.microsoft.com/office/drawing/2014/main" id="{93BEEFC2-7F8E-E363-64D5-D79743155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72" y="2376066"/>
            <a:ext cx="1991094" cy="2810396"/>
          </a:xfrm>
          <a:prstGeom prst="rect">
            <a:avLst/>
          </a:prstGeom>
        </p:spPr>
      </p:pic>
      <p:pic>
        <p:nvPicPr>
          <p:cNvPr id="7" name="Picture 6" descr="A close-up of a microscope&#10;&#10;Description automatically generated">
            <a:extLst>
              <a:ext uri="{FF2B5EF4-FFF2-40B4-BE49-F238E27FC236}">
                <a16:creationId xmlns:a16="http://schemas.microsoft.com/office/drawing/2014/main" id="{8DC121EF-BD87-F7F1-2E12-9F2703B2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7" y="2376066"/>
            <a:ext cx="2730500" cy="2540000"/>
          </a:xfrm>
          <a:prstGeom prst="rect">
            <a:avLst/>
          </a:prstGeom>
        </p:spPr>
      </p:pic>
      <p:pic>
        <p:nvPicPr>
          <p:cNvPr id="9" name="Picture 8" descr="A group of people on a beach&#10;&#10;Description automatically generated">
            <a:extLst>
              <a:ext uri="{FF2B5EF4-FFF2-40B4-BE49-F238E27FC236}">
                <a16:creationId xmlns:a16="http://schemas.microsoft.com/office/drawing/2014/main" id="{8B2E3D8B-BCA5-5512-109C-33178E91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" y="4200926"/>
            <a:ext cx="2552700" cy="1892300"/>
          </a:xfrm>
          <a:prstGeom prst="rect">
            <a:avLst/>
          </a:prstGeom>
        </p:spPr>
      </p:pic>
      <p:pic>
        <p:nvPicPr>
          <p:cNvPr id="11" name="Picture 10" descr="A close-up of a petri dish&#10;&#10;Description automatically generated">
            <a:extLst>
              <a:ext uri="{FF2B5EF4-FFF2-40B4-BE49-F238E27FC236}">
                <a16:creationId xmlns:a16="http://schemas.microsoft.com/office/drawing/2014/main" id="{3ACEE3C3-6287-94C6-9A92-626A23CBB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5" y="1840873"/>
            <a:ext cx="3014339" cy="1169022"/>
          </a:xfrm>
          <a:prstGeom prst="rect">
            <a:avLst/>
          </a:prstGeom>
        </p:spPr>
      </p:pic>
      <p:sp>
        <p:nvSpPr>
          <p:cNvPr id="12" name="Up-down Arrow 11">
            <a:extLst>
              <a:ext uri="{FF2B5EF4-FFF2-40B4-BE49-F238E27FC236}">
                <a16:creationId xmlns:a16="http://schemas.microsoft.com/office/drawing/2014/main" id="{E015FD3B-2A35-5EC6-67B4-823A1A32516B}"/>
              </a:ext>
            </a:extLst>
          </p:cNvPr>
          <p:cNvSpPr/>
          <p:nvPr/>
        </p:nvSpPr>
        <p:spPr bwMode="auto">
          <a:xfrm>
            <a:off x="2112678" y="2924944"/>
            <a:ext cx="484632" cy="1512167"/>
          </a:xfrm>
          <a:prstGeom prst="up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265D43C7-59E7-1701-52F0-BC110001085F}"/>
              </a:ext>
            </a:extLst>
          </p:cNvPr>
          <p:cNvSpPr/>
          <p:nvPr/>
        </p:nvSpPr>
        <p:spPr bwMode="auto">
          <a:xfrm>
            <a:off x="2494012" y="3392325"/>
            <a:ext cx="2618554" cy="555902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569A475-0DF6-9EA2-A4E9-3B4C94E693A9}"/>
              </a:ext>
            </a:extLst>
          </p:cNvPr>
          <p:cNvSpPr/>
          <p:nvPr/>
        </p:nvSpPr>
        <p:spPr bwMode="auto">
          <a:xfrm rot="10800000">
            <a:off x="7843066" y="3368115"/>
            <a:ext cx="947405" cy="555902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63C06-D221-307A-2420-FCB654AA4DBA}"/>
              </a:ext>
            </a:extLst>
          </p:cNvPr>
          <p:cNvSpPr txBox="1"/>
          <p:nvPr/>
        </p:nvSpPr>
        <p:spPr>
          <a:xfrm>
            <a:off x="8038628" y="1972710"/>
            <a:ext cx="3658053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Physicists/Chemists/Molecular Biologists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899CD-3C30-711D-0325-DA01E4C107CE}"/>
              </a:ext>
            </a:extLst>
          </p:cNvPr>
          <p:cNvSpPr txBox="1"/>
          <p:nvPr/>
        </p:nvSpPr>
        <p:spPr>
          <a:xfrm>
            <a:off x="8286314" y="5238953"/>
            <a:ext cx="291971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You want me to work with mud?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820434-831A-97E3-54CF-22392459E3D1}"/>
              </a:ext>
            </a:extLst>
          </p:cNvPr>
          <p:cNvSpPr txBox="1"/>
          <p:nvPr/>
        </p:nvSpPr>
        <p:spPr>
          <a:xfrm>
            <a:off x="2033195" y="1602889"/>
            <a:ext cx="1334404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Microbiologists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2774B-8958-4590-D260-92CDA7FB80A0}"/>
              </a:ext>
            </a:extLst>
          </p:cNvPr>
          <p:cNvSpPr txBox="1"/>
          <p:nvPr/>
        </p:nvSpPr>
        <p:spPr>
          <a:xfrm>
            <a:off x="478713" y="3174848"/>
            <a:ext cx="164824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DK" sz="1600" dirty="0">
                <a:latin typeface="+mn-lt"/>
              </a:rPr>
              <a:t>Somewhere between the environment and a pure culture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DE49F60-0171-3ABE-CD20-FCCE09B6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80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freely creative basic research and applied research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7A3D91E-7A94-B778-02A0-2CFDD2E0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440620"/>
            <a:ext cx="6819900" cy="2336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5E4797-DABC-CB11-4287-2B6A367A950C}"/>
              </a:ext>
            </a:extLst>
          </p:cNvPr>
          <p:cNvSpPr/>
          <p:nvPr/>
        </p:nvSpPr>
        <p:spPr bwMode="auto">
          <a:xfrm>
            <a:off x="1557908" y="3140968"/>
            <a:ext cx="1872208" cy="9361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ECA5E5-8F2D-34C5-A001-866DDBE50302}"/>
              </a:ext>
            </a:extLst>
          </p:cNvPr>
          <p:cNvCxnSpPr>
            <a:cxnSpLocks/>
          </p:cNvCxnSpPr>
          <p:nvPr/>
        </p:nvCxnSpPr>
        <p:spPr bwMode="auto">
          <a:xfrm>
            <a:off x="3189603" y="3919955"/>
            <a:ext cx="648072" cy="1008294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1F0F18-15EA-A2E4-EFDD-5858B9FF5C39}"/>
              </a:ext>
            </a:extLst>
          </p:cNvPr>
          <p:cNvSpPr txBox="1"/>
          <p:nvPr/>
        </p:nvSpPr>
        <p:spPr>
          <a:xfrm>
            <a:off x="2710036" y="4983168"/>
            <a:ext cx="3045706" cy="292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2000" dirty="0">
                <a:latin typeface="+mn-lt"/>
              </a:rPr>
              <a:t>We take this word seriously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328E6-1C30-783C-57CF-074107A3D021}"/>
              </a:ext>
            </a:extLst>
          </p:cNvPr>
          <p:cNvSpPr txBox="1"/>
          <p:nvPr/>
        </p:nvSpPr>
        <p:spPr>
          <a:xfrm>
            <a:off x="7297688" y="1484784"/>
            <a:ext cx="4680520" cy="4665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+mn-lt"/>
              </a:rPr>
              <a:t>Why waste our precious basic research budget on applied research?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+mn-lt"/>
              </a:rPr>
              <a:t>There are plenty of alternative funding sources out there when we find practical applications </a:t>
            </a:r>
          </a:p>
          <a:p>
            <a:pPr>
              <a:lnSpc>
                <a:spcPct val="95000"/>
              </a:lnSpc>
            </a:pPr>
            <a:endParaRPr lang="en-DK" sz="1600" dirty="0">
              <a:latin typeface="+mn-lt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488F55A-0378-C476-08CF-A039534C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22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urple and white logo&#10;&#10;Description automatically generated">
            <a:extLst>
              <a:ext uri="{FF2B5EF4-FFF2-40B4-BE49-F238E27FC236}">
                <a16:creationId xmlns:a16="http://schemas.microsoft.com/office/drawing/2014/main" id="{4BDE53FC-01C5-605A-73C0-FDC38805D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00" y="4713729"/>
            <a:ext cx="3505200" cy="1104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ideas arise from a creative, interactive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EC082-7A2C-2423-BD23-003A0BDB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3" y="1484373"/>
            <a:ext cx="5179037" cy="792088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D3BE3DA0-6B6E-BE1D-D2E6-A0842FB06D41}"/>
              </a:ext>
            </a:extLst>
          </p:cNvPr>
          <p:cNvSpPr/>
          <p:nvPr/>
        </p:nvSpPr>
        <p:spPr bwMode="auto">
          <a:xfrm rot="18777725">
            <a:off x="2814101" y="1891074"/>
            <a:ext cx="797421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3532F94-9BC5-F69E-A377-CAB227E81F2D}"/>
              </a:ext>
            </a:extLst>
          </p:cNvPr>
          <p:cNvSpPr/>
          <p:nvPr/>
        </p:nvSpPr>
        <p:spPr bwMode="auto">
          <a:xfrm rot="16200000">
            <a:off x="5368525" y="2042940"/>
            <a:ext cx="507585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FFBECE41-264D-ECFF-C786-9B744FA1F5F1}"/>
              </a:ext>
            </a:extLst>
          </p:cNvPr>
          <p:cNvSpPr/>
          <p:nvPr/>
        </p:nvSpPr>
        <p:spPr bwMode="auto">
          <a:xfrm rot="15008815">
            <a:off x="7857479" y="2272995"/>
            <a:ext cx="512816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4098" name="Picture 2" descr="Description unavailable">
            <a:extLst>
              <a:ext uri="{FF2B5EF4-FFF2-40B4-BE49-F238E27FC236}">
                <a16:creationId xmlns:a16="http://schemas.microsoft.com/office/drawing/2014/main" id="{37AEF592-3758-9D5C-90F4-EE788694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5" y="3233067"/>
            <a:ext cx="3398868" cy="7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EECD8F1-3DBF-C79A-1165-35B0EB02D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1" y="4598839"/>
            <a:ext cx="3355024" cy="809089"/>
          </a:xfrm>
          <a:prstGeom prst="rect">
            <a:avLst/>
          </a:prstGeom>
        </p:spPr>
      </p:pic>
      <p:sp>
        <p:nvSpPr>
          <p:cNvPr id="15" name="Left Arrow 14">
            <a:extLst>
              <a:ext uri="{FF2B5EF4-FFF2-40B4-BE49-F238E27FC236}">
                <a16:creationId xmlns:a16="http://schemas.microsoft.com/office/drawing/2014/main" id="{92FAAA75-2746-C007-CC71-E57EB3A2094B}"/>
              </a:ext>
            </a:extLst>
          </p:cNvPr>
          <p:cNvSpPr/>
          <p:nvPr/>
        </p:nvSpPr>
        <p:spPr bwMode="auto">
          <a:xfrm rot="16200000">
            <a:off x="1858785" y="3876691"/>
            <a:ext cx="312345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4100" name="Picture 4" descr="figure 4">
            <a:extLst>
              <a:ext uri="{FF2B5EF4-FFF2-40B4-BE49-F238E27FC236}">
                <a16:creationId xmlns:a16="http://schemas.microsoft.com/office/drawing/2014/main" id="{B84B02AF-8F3A-48FE-907E-0B646888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04" y="3345682"/>
            <a:ext cx="1649437" cy="13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C0C97B-6F8E-965B-AE5C-2E1FA621F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88" y="5245124"/>
            <a:ext cx="2502568" cy="573505"/>
          </a:xfrm>
          <a:prstGeom prst="rect">
            <a:avLst/>
          </a:prstGeom>
        </p:spPr>
      </p:pic>
      <p:pic>
        <p:nvPicPr>
          <p:cNvPr id="22" name="Picture 21" descr="Close-up of a thin piece of wood&#10;&#10;Description automatically generated">
            <a:extLst>
              <a:ext uri="{FF2B5EF4-FFF2-40B4-BE49-F238E27FC236}">
                <a16:creationId xmlns:a16="http://schemas.microsoft.com/office/drawing/2014/main" id="{BFA21EAA-B29D-8FE4-A3A1-D25C4DDB5C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99" y="3130964"/>
            <a:ext cx="1460500" cy="1257300"/>
          </a:xfrm>
          <a:prstGeom prst="rect">
            <a:avLst/>
          </a:prstGeom>
        </p:spPr>
      </p:pic>
      <p:sp>
        <p:nvSpPr>
          <p:cNvPr id="23" name="Left Arrow 22">
            <a:extLst>
              <a:ext uri="{FF2B5EF4-FFF2-40B4-BE49-F238E27FC236}">
                <a16:creationId xmlns:a16="http://schemas.microsoft.com/office/drawing/2014/main" id="{C7831481-D0E8-56F4-E134-F9063F051033}"/>
              </a:ext>
            </a:extLst>
          </p:cNvPr>
          <p:cNvSpPr/>
          <p:nvPr/>
        </p:nvSpPr>
        <p:spPr bwMode="auto">
          <a:xfrm rot="16200000">
            <a:off x="8138232" y="4252856"/>
            <a:ext cx="459916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E18BC6-E750-E6BA-B754-E4EAD832BD54}"/>
              </a:ext>
            </a:extLst>
          </p:cNvPr>
          <p:cNvSpPr txBox="1"/>
          <p:nvPr/>
        </p:nvSpPr>
        <p:spPr>
          <a:xfrm>
            <a:off x="9344335" y="3394039"/>
            <a:ext cx="1947846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Cable bacteria interacting with electrodes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3A05F-1D46-BD29-F9E2-898FCF1645F0}"/>
              </a:ext>
            </a:extLst>
          </p:cNvPr>
          <p:cNvSpPr txBox="1"/>
          <p:nvPr/>
        </p:nvSpPr>
        <p:spPr>
          <a:xfrm>
            <a:off x="8123341" y="5791935"/>
            <a:ext cx="318118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Cable bacteria for energy conversion/storage (Kartik Aiyer)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CCBA7D8-1334-2A2C-69C3-DEB4F8832D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01" y="5051183"/>
            <a:ext cx="1839592" cy="386867"/>
          </a:xfrm>
          <a:prstGeom prst="rect">
            <a:avLst/>
          </a:prstGeom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D3421A4A-E26B-7526-E208-95883DB056F9}"/>
              </a:ext>
            </a:extLst>
          </p:cNvPr>
          <p:cNvSpPr/>
          <p:nvPr/>
        </p:nvSpPr>
        <p:spPr bwMode="auto">
          <a:xfrm rot="16200000">
            <a:off x="5466145" y="4382702"/>
            <a:ext cx="312345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D01B2-0DD2-69F8-ED0C-A4FE5A6FA5D0}"/>
              </a:ext>
            </a:extLst>
          </p:cNvPr>
          <p:cNvSpPr txBox="1"/>
          <p:nvPr/>
        </p:nvSpPr>
        <p:spPr>
          <a:xfrm>
            <a:off x="4531369" y="2834992"/>
            <a:ext cx="2541934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Cable bacteria reduce methane from rice plants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72EEDD-5901-AADC-3CC3-4B2E2522F394}"/>
              </a:ext>
            </a:extLst>
          </p:cNvPr>
          <p:cNvSpPr txBox="1"/>
          <p:nvPr/>
        </p:nvSpPr>
        <p:spPr>
          <a:xfrm>
            <a:off x="4743500" y="5631991"/>
            <a:ext cx="226329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Field-scale testing (Vincent Scholz)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2365F-C0F0-D826-5227-6F4352605357}"/>
              </a:ext>
            </a:extLst>
          </p:cNvPr>
          <p:cNvSpPr txBox="1"/>
          <p:nvPr/>
        </p:nvSpPr>
        <p:spPr>
          <a:xfrm>
            <a:off x="886119" y="2882976"/>
            <a:ext cx="251742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Cable bacteria produce O</a:t>
            </a:r>
            <a:r>
              <a:rPr lang="en-DK" sz="1600" baseline="-25000" dirty="0">
                <a:latin typeface="+mn-lt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64BC7D-2F60-DF47-DABF-B16B154C769B}"/>
              </a:ext>
            </a:extLst>
          </p:cNvPr>
          <p:cNvSpPr txBox="1"/>
          <p:nvPr/>
        </p:nvSpPr>
        <p:spPr>
          <a:xfrm>
            <a:off x="255646" y="5433843"/>
            <a:ext cx="3361194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New catalysts for CO</a:t>
            </a:r>
            <a:r>
              <a:rPr lang="en-DK" sz="1600" baseline="-25000" dirty="0">
                <a:latin typeface="+mn-lt"/>
              </a:rPr>
              <a:t>2</a:t>
            </a:r>
            <a:r>
              <a:rPr lang="en-DK" sz="1600" dirty="0">
                <a:latin typeface="+mn-lt"/>
              </a:rPr>
              <a:t> fixation systems (Ian Marshall)</a:t>
            </a:r>
            <a:endParaRPr lang="en-DK" sz="1600" baseline="-25000" dirty="0">
              <a:latin typeface="+mn-lt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D03C64F8-AB58-54F8-7615-E211119B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2F16445F-003B-7D68-5770-25451DA8CE8D}"/>
              </a:ext>
            </a:extLst>
          </p:cNvPr>
          <p:cNvSpPr/>
          <p:nvPr/>
        </p:nvSpPr>
        <p:spPr bwMode="auto">
          <a:xfrm rot="10186036">
            <a:off x="8534714" y="1313808"/>
            <a:ext cx="512816" cy="1080120"/>
          </a:xfrm>
          <a:prstGeom prst="lef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AutoShape 2" descr="Söll GmbH">
            <a:extLst>
              <a:ext uri="{FF2B5EF4-FFF2-40B4-BE49-F238E27FC236}">
                <a16:creationId xmlns:a16="http://schemas.microsoft.com/office/drawing/2014/main" id="{BCF3D7C2-CEF9-1E6E-49BF-77822B1A8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pic>
        <p:nvPicPr>
          <p:cNvPr id="10" name="Picture 9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16B36591-1461-7059-5DAC-5DD68F897A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62" y="1172811"/>
            <a:ext cx="1719918" cy="795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73AF3-A951-FEBD-DE0B-4989859432F3}"/>
              </a:ext>
            </a:extLst>
          </p:cNvPr>
          <p:cNvSpPr txBox="1"/>
          <p:nvPr/>
        </p:nvSpPr>
        <p:spPr>
          <a:xfrm>
            <a:off x="9615267" y="1990038"/>
            <a:ext cx="2148549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Lake Restoration (Andreas Schramm, Ugo Marzocchi)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35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BBB0-87F4-7CA4-B9DF-BCFA21DC8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News from the </a:t>
            </a:r>
            <a:r>
              <a:rPr lang="da-DK" dirty="0" err="1"/>
              <a:t>department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6A6C1-7FA8-F070-9046-A6AA3054B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Anne-Mette + Angela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1FF5D-9411-D586-CF26-7C965E1915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4E2676-9831-4FD6-A63A-9C0239637324}" type="datetime1">
              <a:rPr lang="en-GB" smtClean="0"/>
              <a:t>20/03/2024</a:t>
            </a:fld>
            <a:r>
              <a:rPr lang="en-GB"/>
              <a:t>19/03/2024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6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CE04D55C-BF82-9912-4085-423B2E5F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78" y="3872417"/>
            <a:ext cx="5805672" cy="285881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C698E2D-5C0C-16D2-33AE-298BB3E3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31" y="2783482"/>
            <a:ext cx="4528571" cy="38762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221515-FA56-5F1B-8DA6-696F5DFC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658831"/>
          </a:xfrm>
        </p:spPr>
        <p:txBody>
          <a:bodyPr>
            <a:normAutofit/>
          </a:bodyPr>
          <a:lstStyle/>
          <a:p>
            <a:r>
              <a:rPr lang="da-DK" sz="2799" dirty="0" err="1"/>
              <a:t>RejsUd</a:t>
            </a:r>
            <a:r>
              <a:rPr lang="da-DK" sz="2799" dirty="0"/>
              <a:t> (</a:t>
            </a:r>
            <a:r>
              <a:rPr lang="da-DK" sz="2799" dirty="0" err="1"/>
              <a:t>travel</a:t>
            </a:r>
            <a:r>
              <a:rPr lang="da-DK" sz="2799" dirty="0"/>
              <a:t>/</a:t>
            </a:r>
            <a:r>
              <a:rPr lang="da-DK" sz="2799" dirty="0" err="1"/>
              <a:t>expense</a:t>
            </a:r>
            <a:r>
              <a:rPr lang="da-DK" sz="2799" dirty="0"/>
              <a:t> </a:t>
            </a:r>
            <a:r>
              <a:rPr lang="da-DK" sz="2799" dirty="0" err="1"/>
              <a:t>claims</a:t>
            </a:r>
            <a:r>
              <a:rPr lang="da-DK" sz="2799" dirty="0"/>
              <a:t>) and </a:t>
            </a:r>
            <a:r>
              <a:rPr lang="da-DK" sz="2799" dirty="0" err="1"/>
              <a:t>IndFak</a:t>
            </a:r>
            <a:r>
              <a:rPr lang="da-DK" sz="2799" dirty="0"/>
              <a:t> (</a:t>
            </a:r>
            <a:r>
              <a:rPr lang="da-DK" sz="2799" dirty="0" err="1"/>
              <a:t>invoices</a:t>
            </a:r>
            <a:r>
              <a:rPr lang="da-DK" sz="2799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E9F398-11A7-F3DB-E3B7-EAD0E3A5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74" y="1024754"/>
            <a:ext cx="11350843" cy="4350205"/>
          </a:xfrm>
        </p:spPr>
        <p:txBody>
          <a:bodyPr/>
          <a:lstStyle/>
          <a:p>
            <a:r>
              <a:rPr lang="en-US" sz="1400" dirty="0"/>
              <a:t>The 2022 and 2023 audit recommendation: </a:t>
            </a:r>
            <a:r>
              <a:rPr lang="en-US" sz="1400" b="1" dirty="0">
                <a:highlight>
                  <a:srgbClr val="FFFF00"/>
                </a:highlight>
              </a:rPr>
              <a:t>Provide a clear description of the purpose of costs </a:t>
            </a:r>
            <a:r>
              <a:rPr lang="en-US" sz="1400" dirty="0"/>
              <a:t>–</a:t>
            </a:r>
            <a:r>
              <a:rPr lang="en-US" sz="1400" b="1" dirty="0"/>
              <a:t> </a:t>
            </a:r>
            <a:r>
              <a:rPr lang="en-US" sz="1400" i="1" dirty="0"/>
              <a:t>see examples/clarifications of descriptions in memo from AU Finance (will be sent out after the staff meeting and can also be found on the BIO staff webpage)</a:t>
            </a:r>
          </a:p>
          <a:p>
            <a:pPr>
              <a:buNone/>
            </a:pPr>
            <a:endParaRPr lang="en-US" sz="1400" i="1" dirty="0"/>
          </a:p>
          <a:p>
            <a:pPr>
              <a:buNone/>
            </a:pPr>
            <a:r>
              <a:rPr lang="en-US" sz="1400" i="1" dirty="0">
                <a:solidFill>
                  <a:srgbClr val="FF0000"/>
                </a:solidFill>
              </a:rPr>
              <a:t>NOTE</a:t>
            </a:r>
            <a:r>
              <a:rPr lang="en-US" sz="1400" i="1" dirty="0"/>
              <a:t> (documentation </a:t>
            </a:r>
            <a:r>
              <a:rPr lang="en-US" sz="1400" i="1" u="sng" dirty="0"/>
              <a:t>besides</a:t>
            </a:r>
            <a:r>
              <a:rPr lang="en-US" sz="1400" i="1" dirty="0"/>
              <a:t> the receipt/invoice)</a:t>
            </a:r>
          </a:p>
          <a:p>
            <a:r>
              <a:rPr lang="en-US" sz="1400" b="1" i="1" dirty="0"/>
              <a:t>Claims regarding meetings/conferences </a:t>
            </a:r>
            <a:r>
              <a:rPr lang="en-US" sz="1400" i="1" dirty="0"/>
              <a:t>must be documented with an agenda or conference </a:t>
            </a:r>
            <a:r>
              <a:rPr lang="en-US" sz="1400" i="1" dirty="0" err="1"/>
              <a:t>programme</a:t>
            </a:r>
            <a:endParaRPr lang="en-US" sz="1400" i="1" dirty="0"/>
          </a:p>
          <a:p>
            <a:r>
              <a:rPr lang="en-US" sz="1400" b="1" i="1" dirty="0"/>
              <a:t>Meals/catering: </a:t>
            </a:r>
            <a:r>
              <a:rPr lang="en-US" sz="1400" i="1" dirty="0"/>
              <a:t>names and affiliation on all participants </a:t>
            </a:r>
          </a:p>
          <a:p>
            <a:r>
              <a:rPr lang="en-US" sz="1400" b="1" i="1" dirty="0"/>
              <a:t>PhD defense and inaugural/resignation lectures: </a:t>
            </a:r>
            <a:r>
              <a:rPr lang="en-US" sz="1400" i="1" dirty="0"/>
              <a:t>invitation/notice</a:t>
            </a:r>
          </a:p>
          <a:p>
            <a:r>
              <a:rPr lang="en-US" sz="1400" b="1" i="1" dirty="0"/>
              <a:t>Rent payments: </a:t>
            </a:r>
            <a:r>
              <a:rPr lang="en-US" sz="1400" i="1" dirty="0"/>
              <a:t>rental agreement</a:t>
            </a:r>
          </a:p>
          <a:p>
            <a:r>
              <a:rPr lang="en-US" sz="1400" b="1" i="1" dirty="0"/>
              <a:t>Private expenses: </a:t>
            </a:r>
            <a:r>
              <a:rPr lang="en-US" sz="1400" i="1" dirty="0"/>
              <a:t>bank statement</a:t>
            </a:r>
          </a:p>
          <a:p>
            <a:pPr>
              <a:buNone/>
            </a:pPr>
            <a:endParaRPr lang="en-US" sz="1400" i="1" dirty="0"/>
          </a:p>
          <a:p>
            <a:pPr>
              <a:buNone/>
            </a:pPr>
            <a:endParaRPr lang="en-US" sz="1400" i="1" dirty="0"/>
          </a:p>
          <a:p>
            <a:pPr>
              <a:buNone/>
            </a:pPr>
            <a:endParaRPr lang="en-US" sz="1400" i="1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85FDD25-6C3C-E1FB-69E2-67834461F6CD}"/>
              </a:ext>
            </a:extLst>
          </p:cNvPr>
          <p:cNvSpPr txBox="1"/>
          <p:nvPr/>
        </p:nvSpPr>
        <p:spPr>
          <a:xfrm rot="20337283">
            <a:off x="1903369" y="4864002"/>
            <a:ext cx="4045488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Better to write too much than too little to avoid too much administration</a:t>
            </a:r>
          </a:p>
          <a:p>
            <a:endParaRPr lang="da-DK" sz="4798" dirty="0"/>
          </a:p>
        </p:txBody>
      </p:sp>
    </p:spTree>
    <p:extLst>
      <p:ext uri="{BB962C8B-B14F-4D97-AF65-F5344CB8AC3E}">
        <p14:creationId xmlns:p14="http://schemas.microsoft.com/office/powerpoint/2010/main" val="251362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9381-3ACE-794B-DC97-E111F843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upcoming</a:t>
            </a:r>
            <a:r>
              <a:rPr lang="da-DK" dirty="0"/>
              <a:t>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E685-5860-634C-CD4C-6EB57C06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Alumne dag </a:t>
            </a:r>
            <a:r>
              <a:rPr lang="da-DK" dirty="0"/>
              <a:t>- 21st March, Lake auditorium</a:t>
            </a:r>
            <a:r>
              <a:rPr lang="da-DK" b="1" dirty="0"/>
              <a:t> </a:t>
            </a:r>
            <a:r>
              <a:rPr lang="da-DK" dirty="0">
                <a:hlinkClick r:id="rId2"/>
              </a:rPr>
              <a:t>https://bio.au.dk/samarbejde/alumner/alumnedag</a:t>
            </a:r>
            <a:endParaRPr lang="da-DK" dirty="0"/>
          </a:p>
          <a:p>
            <a:endParaRPr lang="da-DK" b="1" dirty="0"/>
          </a:p>
          <a:p>
            <a:r>
              <a:rPr lang="da-DK" b="1" dirty="0"/>
              <a:t>Department of </a:t>
            </a:r>
            <a:r>
              <a:rPr lang="da-DK" b="1" dirty="0" err="1"/>
              <a:t>Biology</a:t>
            </a:r>
            <a:r>
              <a:rPr lang="da-DK" b="1" dirty="0"/>
              <a:t> </a:t>
            </a:r>
            <a:r>
              <a:rPr lang="da-DK" b="1" dirty="0" err="1"/>
              <a:t>Annual</a:t>
            </a:r>
            <a:r>
              <a:rPr lang="da-DK" b="1" dirty="0"/>
              <a:t> Conference - </a:t>
            </a:r>
            <a:r>
              <a:rPr lang="da-DK" dirty="0"/>
              <a:t>11th June </a:t>
            </a:r>
            <a:r>
              <a:rPr lang="da-DK" dirty="0" err="1">
                <a:highlight>
                  <a:srgbClr val="FFFF00"/>
                </a:highlight>
              </a:rPr>
              <a:t>Registration</a:t>
            </a:r>
            <a:r>
              <a:rPr lang="da-DK" dirty="0">
                <a:highlight>
                  <a:srgbClr val="FFFF00"/>
                </a:highlight>
              </a:rPr>
              <a:t> is open!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Aud. F + vandrehallen (</a:t>
            </a:r>
            <a:r>
              <a:rPr lang="da-DK" dirty="0" err="1"/>
              <a:t>detailed</a:t>
            </a:r>
            <a:r>
              <a:rPr lang="da-DK" dirty="0"/>
              <a:t> program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follow</a:t>
            </a:r>
            <a:r>
              <a:rPr lang="da-DK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Invitation to present </a:t>
            </a:r>
            <a:r>
              <a:rPr lang="da-DK" dirty="0" err="1"/>
              <a:t>their</a:t>
            </a:r>
            <a:r>
              <a:rPr lang="da-DK" dirty="0"/>
              <a:t> research: </a:t>
            </a:r>
            <a:r>
              <a:rPr lang="da-DK" dirty="0" err="1"/>
              <a:t>PhD</a:t>
            </a:r>
            <a:r>
              <a:rPr lang="da-DK" dirty="0"/>
              <a:t> students, post docs, etc. up to professors (TAP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invited</a:t>
            </a:r>
            <a:r>
              <a:rPr lang="da-DK" dirty="0"/>
              <a:t> to </a:t>
            </a:r>
            <a:r>
              <a:rPr lang="da-DK" dirty="0" err="1"/>
              <a:t>attend</a:t>
            </a:r>
            <a:r>
              <a:rPr lang="da-DK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15-min talks, posters, 2-min </a:t>
            </a:r>
            <a:r>
              <a:rPr lang="da-DK" dirty="0" err="1"/>
              <a:t>madness</a:t>
            </a:r>
            <a:r>
              <a:rPr lang="da-DK" dirty="0"/>
              <a:t>, 1 keynote speaker, poster </a:t>
            </a:r>
            <a:r>
              <a:rPr lang="da-DK" dirty="0" err="1"/>
              <a:t>prize</a:t>
            </a: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b="1" dirty="0"/>
              <a:t>Graduation Day – Master </a:t>
            </a:r>
            <a:r>
              <a:rPr lang="da-DK" b="1" dirty="0" err="1"/>
              <a:t>degree</a:t>
            </a:r>
            <a:r>
              <a:rPr lang="da-DK" b="1" dirty="0"/>
              <a:t> </a:t>
            </a:r>
            <a:r>
              <a:rPr lang="da-DK" dirty="0"/>
              <a:t>– 28th June (venue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follow</a:t>
            </a:r>
            <a:r>
              <a:rPr lang="da-DK" dirty="0"/>
              <a:t>)</a:t>
            </a:r>
          </a:p>
          <a:p>
            <a:pPr>
              <a:buNone/>
            </a:pPr>
            <a:r>
              <a:rPr lang="da-DK" dirty="0"/>
              <a:t>from 16.00 (</a:t>
            </a:r>
            <a:r>
              <a:rPr lang="da-DK" u="sng" dirty="0" err="1"/>
              <a:t>keep</a:t>
            </a:r>
            <a:r>
              <a:rPr lang="da-DK" u="sng" dirty="0"/>
              <a:t> in mind </a:t>
            </a:r>
            <a:r>
              <a:rPr lang="da-DK" u="sng" dirty="0" err="1"/>
              <a:t>when</a:t>
            </a:r>
            <a:r>
              <a:rPr lang="da-DK" u="sng" dirty="0"/>
              <a:t> </a:t>
            </a:r>
            <a:r>
              <a:rPr lang="da-DK" u="sng" dirty="0" err="1"/>
              <a:t>planning</a:t>
            </a:r>
            <a:r>
              <a:rPr lang="da-DK" u="sng" dirty="0"/>
              <a:t> Master </a:t>
            </a:r>
            <a:r>
              <a:rPr lang="da-DK" u="sng" dirty="0" err="1"/>
              <a:t>exams</a:t>
            </a:r>
            <a:r>
              <a:rPr lang="da-DK" dirty="0"/>
              <a:t>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1C35-7342-6B97-85EA-028EC8FD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A3E6-121E-4B48-9A1F-2A5E8AF1F265}" type="datetime1">
              <a:rPr lang="en-GB" smtClean="0"/>
              <a:t>20/03/2024</a:t>
            </a:fld>
            <a:r>
              <a:rPr lang="en-GB"/>
              <a:t>19/03/2024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96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189F-DDD2-BF7D-C4C1-4FA4F4B1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upcoming</a:t>
            </a:r>
            <a:r>
              <a:rPr lang="da-DK" dirty="0"/>
              <a:t> deadlines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2B2F-A6AE-C2AB-5F5A-21FBC083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021"/>
            <a:ext cx="10886075" cy="4521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1800" b="1" dirty="0"/>
              <a:t>DFF </a:t>
            </a:r>
          </a:p>
          <a:p>
            <a:pPr>
              <a:lnSpc>
                <a:spcPct val="100000"/>
              </a:lnSpc>
            </a:pPr>
            <a:r>
              <a:rPr lang="da-DK" sz="1800" b="1" dirty="0" err="1"/>
              <a:t>Ordinary</a:t>
            </a:r>
            <a:r>
              <a:rPr lang="da-DK" sz="1800" b="1" dirty="0"/>
              <a:t> </a:t>
            </a:r>
            <a:r>
              <a:rPr lang="da-DK" sz="1800" b="1" dirty="0" err="1"/>
              <a:t>call</a:t>
            </a:r>
            <a:r>
              <a:rPr lang="da-DK" sz="1800" b="1" dirty="0"/>
              <a:t> - </a:t>
            </a:r>
            <a:r>
              <a:rPr lang="da-DK" sz="1800" dirty="0"/>
              <a:t>FP1 			</a:t>
            </a:r>
            <a:r>
              <a:rPr lang="da-DK" sz="1800" u="sng" dirty="0"/>
              <a:t>17th April 2024</a:t>
            </a:r>
          </a:p>
          <a:p>
            <a:pPr>
              <a:lnSpc>
                <a:spcPct val="100000"/>
              </a:lnSpc>
            </a:pPr>
            <a:r>
              <a:rPr lang="da-DK" sz="1800" b="1" dirty="0" err="1"/>
              <a:t>Thematic</a:t>
            </a:r>
            <a:r>
              <a:rPr lang="da-DK" sz="1800" b="1" dirty="0"/>
              <a:t> Research – </a:t>
            </a:r>
            <a:r>
              <a:rPr lang="da-DK" sz="1800" b="1" dirty="0" err="1"/>
              <a:t>Climate</a:t>
            </a:r>
            <a:r>
              <a:rPr lang="da-DK" sz="1800" b="1" dirty="0"/>
              <a:t> - </a:t>
            </a:r>
            <a:r>
              <a:rPr lang="da-DK" sz="1800" dirty="0"/>
              <a:t>FP1 and FP2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1)  Independent Green Research</a:t>
            </a:r>
            <a:r>
              <a:rPr lang="da-DK" sz="1800"/>
              <a:t>		</a:t>
            </a:r>
            <a:r>
              <a:rPr lang="da-DK" sz="1800" u="sng"/>
              <a:t>30th </a:t>
            </a:r>
            <a:r>
              <a:rPr lang="da-DK" sz="1800" u="sng" dirty="0"/>
              <a:t>May 2024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2)  </a:t>
            </a:r>
            <a:r>
              <a:rPr lang="da-DK" sz="1800" dirty="0" err="1"/>
              <a:t>Arctic</a:t>
            </a:r>
            <a:r>
              <a:rPr lang="da-DK" sz="1800" dirty="0"/>
              <a:t> Research – </a:t>
            </a:r>
            <a:r>
              <a:rPr lang="da-DK" sz="1800" dirty="0" err="1"/>
              <a:t>Climate</a:t>
            </a:r>
            <a:r>
              <a:rPr lang="da-DK" sz="1800" dirty="0"/>
              <a:t> </a:t>
            </a:r>
            <a:r>
              <a:rPr lang="da-DK" sz="1800" dirty="0" err="1"/>
              <a:t>change</a:t>
            </a:r>
            <a:r>
              <a:rPr lang="da-DK" sz="1800" dirty="0"/>
              <a:t> and </a:t>
            </a:r>
            <a:r>
              <a:rPr lang="da-DK" sz="1800" dirty="0" err="1"/>
              <a:t>sustainable</a:t>
            </a:r>
            <a:r>
              <a:rPr lang="da-DK" sz="1800" dirty="0"/>
              <a:t> </a:t>
            </a:r>
            <a:r>
              <a:rPr lang="da-DK" sz="1800" dirty="0" err="1"/>
              <a:t>arctic</a:t>
            </a:r>
            <a:r>
              <a:rPr lang="da-DK" sz="1800" dirty="0"/>
              <a:t> </a:t>
            </a:r>
            <a:r>
              <a:rPr lang="da-DK" sz="1800" dirty="0" err="1"/>
              <a:t>communities</a:t>
            </a:r>
            <a:r>
              <a:rPr lang="da-DK" sz="1800" dirty="0"/>
              <a:t> 	</a:t>
            </a:r>
            <a:r>
              <a:rPr lang="da-DK" sz="1800" u="sng" dirty="0"/>
              <a:t>4th June 2024</a:t>
            </a:r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US" sz="1800" b="1" dirty="0" err="1"/>
              <a:t>Nordforsk</a:t>
            </a:r>
            <a:r>
              <a:rPr lang="en-US" sz="1800" b="1" dirty="0"/>
              <a:t>  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Sustainable Development of the Arctic</a:t>
            </a:r>
            <a:r>
              <a:rPr lang="en-US" sz="1800" dirty="0"/>
              <a:t> (pre-proposal) 	</a:t>
            </a:r>
            <a:r>
              <a:rPr lang="en-US" sz="1800" u="sng" dirty="0"/>
              <a:t>4th June 2024</a:t>
            </a:r>
            <a:r>
              <a:rPr lang="da-DK" sz="1800" dirty="0"/>
              <a:t>	</a:t>
            </a:r>
          </a:p>
          <a:p>
            <a:pPr>
              <a:lnSpc>
                <a:spcPct val="100000"/>
              </a:lnSpc>
            </a:pPr>
            <a:r>
              <a:rPr lang="da-DK" sz="1800" b="1" dirty="0" err="1"/>
              <a:t>Sustainable</a:t>
            </a:r>
            <a:r>
              <a:rPr lang="da-DK" sz="1800" b="1" dirty="0"/>
              <a:t> </a:t>
            </a:r>
            <a:r>
              <a:rPr lang="da-DK" sz="1800" b="1" dirty="0" err="1"/>
              <a:t>fisheries</a:t>
            </a:r>
            <a:r>
              <a:rPr lang="da-DK" sz="1800" b="1" dirty="0"/>
              <a:t> from </a:t>
            </a:r>
            <a:r>
              <a:rPr lang="da-DK" sz="1800" b="1" dirty="0" err="1"/>
              <a:t>healthy</a:t>
            </a:r>
            <a:r>
              <a:rPr lang="da-DK" sz="1800" b="1" dirty="0"/>
              <a:t> seas</a:t>
            </a:r>
            <a:r>
              <a:rPr lang="da-DK" sz="1800" dirty="0"/>
              <a:t>			</a:t>
            </a:r>
            <a:r>
              <a:rPr lang="da-DK" sz="1800" u="sng" dirty="0"/>
              <a:t>28th May 20204</a:t>
            </a:r>
          </a:p>
          <a:p>
            <a:pPr>
              <a:lnSpc>
                <a:spcPct val="100000"/>
              </a:lnSpc>
              <a:buNone/>
            </a:pPr>
            <a:r>
              <a:rPr lang="da-DK" sz="1800" b="1" i="1" dirty="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da-DK" sz="1800" b="1" i="1" dirty="0">
                <a:solidFill>
                  <a:schemeClr val="accent2"/>
                </a:solidFill>
              </a:rPr>
              <a:t>See </a:t>
            </a:r>
            <a:r>
              <a:rPr lang="da-DK" sz="1800" b="1" i="1" dirty="0" err="1">
                <a:solidFill>
                  <a:schemeClr val="accent2"/>
                </a:solidFill>
              </a:rPr>
              <a:t>other</a:t>
            </a:r>
            <a:r>
              <a:rPr lang="da-DK" sz="1800" b="1" i="1" dirty="0">
                <a:solidFill>
                  <a:schemeClr val="accent2"/>
                </a:solidFill>
              </a:rPr>
              <a:t> </a:t>
            </a:r>
            <a:r>
              <a:rPr lang="da-DK" sz="1800" b="1" i="1" dirty="0" err="1">
                <a:solidFill>
                  <a:schemeClr val="accent2"/>
                </a:solidFill>
              </a:rPr>
              <a:t>calls</a:t>
            </a:r>
            <a:r>
              <a:rPr lang="da-DK" sz="1800" b="1" i="1" dirty="0">
                <a:solidFill>
                  <a:schemeClr val="accent2"/>
                </a:solidFill>
              </a:rPr>
              <a:t> at: </a:t>
            </a:r>
            <a:r>
              <a:rPr lang="da-DK" sz="1800" b="1" i="1" dirty="0">
                <a:solidFill>
                  <a:schemeClr val="accent2"/>
                </a:solidFill>
                <a:hlinkClick r:id="rId2"/>
              </a:rPr>
              <a:t>https://bio.staff.au.dk/research-support/funding/find-funding-opportunities/</a:t>
            </a:r>
            <a:endParaRPr lang="da-DK" sz="1800" b="1" i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da-DK" sz="1800" b="1" i="1" dirty="0">
                <a:solidFill>
                  <a:schemeClr val="accent2"/>
                </a:solidFill>
              </a:rPr>
              <a:t>Sign up for newsletter from the research support unit at </a:t>
            </a:r>
            <a:r>
              <a:rPr lang="da-DK" sz="1800" b="1" i="1" dirty="0">
                <a:solidFill>
                  <a:schemeClr val="accent2"/>
                </a:solidFill>
                <a:hlinkClick r:id="rId3"/>
              </a:rPr>
              <a:t>https://medarbejdere.au.dk/administration/stoette-til-din-forskningspraksis/forskningsstoetteenheden</a:t>
            </a:r>
            <a:r>
              <a:rPr lang="da-DK" sz="1800" b="1" i="1" dirty="0">
                <a:solidFill>
                  <a:schemeClr val="accent2"/>
                </a:solidFill>
              </a:rPr>
              <a:t> and check for info and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D92A8-8249-7E03-31B6-87B16049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667-049D-4FE5-9A42-DCF277EB98DB}" type="datetime1">
              <a:rPr lang="en-GB" smtClean="0"/>
              <a:t>20/03/2024</a:t>
            </a:fld>
            <a:r>
              <a:rPr lang="en-GB"/>
              <a:t>19/03/2024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F4997-3B97-D543-AA67-FDC86E01CC2E}"/>
              </a:ext>
            </a:extLst>
          </p:cNvPr>
          <p:cNvSpPr txBox="1"/>
          <p:nvPr/>
        </p:nvSpPr>
        <p:spPr>
          <a:xfrm>
            <a:off x="8686700" y="386661"/>
            <a:ext cx="3185213" cy="20159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da-DK" sz="1800" dirty="0">
                <a:solidFill>
                  <a:schemeClr val="accent2"/>
                </a:solidFill>
                <a:latin typeface="+mn-lt"/>
              </a:rPr>
              <a:t>Contact Maria B. Nielsen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if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you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plan to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apply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to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any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of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these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calls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– and </a:t>
            </a:r>
            <a:r>
              <a:rPr lang="da-DK" sz="1800" dirty="0" err="1">
                <a:solidFill>
                  <a:schemeClr val="accent2"/>
                </a:solidFill>
                <a:latin typeface="+mn-lt"/>
              </a:rPr>
              <a:t>get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a-DK" sz="1800" b="1" dirty="0">
                <a:solidFill>
                  <a:schemeClr val="accent2"/>
                </a:solidFill>
                <a:latin typeface="+mn-lt"/>
              </a:rPr>
              <a:t>peer </a:t>
            </a:r>
            <a:r>
              <a:rPr lang="da-DK" sz="1800" b="1" dirty="0" err="1">
                <a:solidFill>
                  <a:schemeClr val="accent2"/>
                </a:solidFill>
                <a:latin typeface="+mn-lt"/>
              </a:rPr>
              <a:t>reviewer</a:t>
            </a:r>
            <a:r>
              <a:rPr lang="da-DK" sz="1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a-DK" sz="1800" dirty="0">
                <a:solidFill>
                  <a:schemeClr val="accent2"/>
                </a:solidFill>
                <a:latin typeface="+mn-lt"/>
              </a:rPr>
              <a:t>feedback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da-DK" sz="180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Please send </a:t>
            </a:r>
            <a:r>
              <a:rPr kumimoji="0" lang="da-DK" sz="180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your</a:t>
            </a:r>
            <a:r>
              <a:rPr kumimoji="0" lang="da-DK" sz="180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</a:t>
            </a:r>
            <a:r>
              <a:rPr kumimoji="0" lang="da-DK" sz="180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submitted</a:t>
            </a:r>
            <a:r>
              <a:rPr kumimoji="0" lang="da-DK" sz="180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</a:t>
            </a:r>
            <a:r>
              <a:rPr kumimoji="0" lang="da-DK" sz="180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applications</a:t>
            </a:r>
            <a:r>
              <a:rPr kumimoji="0" lang="da-DK" sz="180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to Maria B. Nielsen for uploading to </a:t>
            </a:r>
            <a:r>
              <a:rPr kumimoji="0" lang="da-DK" sz="1800" b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ReAp</a:t>
            </a:r>
            <a:endParaRPr kumimoji="0" lang="da-DK" sz="1800" b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U Passat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3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39BB-CB1C-7CAB-6AB1-FB9BDD30F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Financial Model at NAT: consequences for Biology. Q&amp;A 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4CBC8-E928-0F21-553A-72BE51BB7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Hans B.</a:t>
            </a:r>
          </a:p>
        </p:txBody>
      </p:sp>
    </p:spTree>
    <p:extLst>
      <p:ext uri="{BB962C8B-B14F-4D97-AF65-F5344CB8AC3E}">
        <p14:creationId xmlns:p14="http://schemas.microsoft.com/office/powerpoint/2010/main" val="262321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 Creativity in research: A perspective from the </a:t>
            </a:r>
            <a:r>
              <a:rPr lang="en-GB" dirty="0" err="1"/>
              <a:t>Center</a:t>
            </a:r>
            <a:r>
              <a:rPr lang="en-GB" dirty="0"/>
              <a:t> for </a:t>
            </a:r>
            <a:r>
              <a:rPr lang="en-GB" dirty="0" err="1"/>
              <a:t>Electromicrobiology</a:t>
            </a:r>
            <a:r>
              <a:rPr lang="en-GB" dirty="0"/>
              <a:t> - Ian Marshall (15 min)</a:t>
            </a:r>
          </a:p>
          <a:p>
            <a:r>
              <a:rPr lang="en-GB" dirty="0"/>
              <a:t>2.  News from the Department – Anne Mette Siem (</a:t>
            </a:r>
            <a:r>
              <a:rPr lang="en-GB" dirty="0" err="1"/>
              <a:t>Rejs</a:t>
            </a:r>
            <a:r>
              <a:rPr lang="en-GB" dirty="0"/>
              <a:t> </a:t>
            </a:r>
            <a:r>
              <a:rPr lang="en-GB" dirty="0" err="1"/>
              <a:t>Ud</a:t>
            </a:r>
            <a:r>
              <a:rPr lang="en-GB" dirty="0"/>
              <a:t> – new requirements), Angela Fago (Annual Conference, Graduation Party) (5 min)</a:t>
            </a:r>
          </a:p>
          <a:p>
            <a:r>
              <a:rPr lang="en-GB" dirty="0"/>
              <a:t>3.  New Financial Model at NAT: consequences for Biology. Q&amp;A - Hans Brix</a:t>
            </a:r>
          </a:p>
          <a:p>
            <a:endParaRPr lang="en-GB" dirty="0"/>
          </a:p>
          <a:p>
            <a:r>
              <a:rPr lang="en-GB" dirty="0"/>
              <a:t>Coffee, cake and networking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3036" y="1988840"/>
            <a:ext cx="10220325" cy="830997"/>
          </a:xfrm>
        </p:spPr>
        <p:txBody>
          <a:bodyPr/>
          <a:lstStyle/>
          <a:p>
            <a:r>
              <a:rPr lang="en-GB" dirty="0"/>
              <a:t>Nurturing creativity 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CAEB6-6505-03C2-26A5-D0595C5D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61" y="3068960"/>
            <a:ext cx="8750502" cy="133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67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Think back to the last creative idea you had about your research. To the best of your recollection, where were you when you had this idea?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F8945-FEB6-F963-D77F-03D855CF4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5" y="1988840"/>
            <a:ext cx="11761307" cy="3528392"/>
          </a:xfrm>
          <a:prstGeom prst="rect">
            <a:avLst/>
          </a:prstGeom>
        </p:spPr>
      </p:pic>
      <p:pic>
        <p:nvPicPr>
          <p:cNvPr id="1031" name="Picture 7" descr="page2image37805376">
            <a:extLst>
              <a:ext uri="{FF2B5EF4-FFF2-40B4-BE49-F238E27FC236}">
                <a16:creationId xmlns:a16="http://schemas.microsoft.com/office/drawing/2014/main" id="{77657D0B-9BF4-D9FF-A15C-2B2904B0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8" y="5494225"/>
            <a:ext cx="16383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F663E41-3F29-F660-232A-46043C01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4" y="5430437"/>
            <a:ext cx="12111771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 responses total</a:t>
            </a:r>
            <a:b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Zero responses: Exercising, cooking, shopping, watching TV, out with friends, on your phone, prayer or meditation, can’t</a:t>
            </a:r>
            <a:r>
              <a:rPr kumimoji="0" lang="en-DK" altLang="en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remember </a:t>
            </a:r>
            <a:endParaRPr kumimoji="0" lang="en-DK" altLang="en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85FE960-236A-AE4E-BACF-C5E837DD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  <p:pic>
        <p:nvPicPr>
          <p:cNvPr id="1029" name="Picture 5" descr="page2image37798304">
            <a:extLst>
              <a:ext uri="{FF2B5EF4-FFF2-40B4-BE49-F238E27FC236}">
                <a16:creationId xmlns:a16="http://schemas.microsoft.com/office/drawing/2014/main" id="{ECCDD161-C672-09C3-E270-46EA3570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570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63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What primarily inspired the last creative idea that you had about your research?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219B2-7BFF-BE1E-FA59-E7FDE8DA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8" y="1772816"/>
            <a:ext cx="11761307" cy="3528392"/>
          </a:xfrm>
          <a:prstGeom prst="rect">
            <a:avLst/>
          </a:prstGeom>
        </p:spPr>
      </p:pic>
      <p:pic>
        <p:nvPicPr>
          <p:cNvPr id="2049" name="Picture 1" descr="page3image38170400">
            <a:extLst>
              <a:ext uri="{FF2B5EF4-FFF2-40B4-BE49-F238E27FC236}">
                <a16:creationId xmlns:a16="http://schemas.microsoft.com/office/drawing/2014/main" id="{8BF00B4E-4BDA-5E18-92E6-85AE5018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8" y="5394918"/>
            <a:ext cx="16383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984DD2E-4466-B9A1-005E-D3A16984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8" y="5030806"/>
            <a:ext cx="7030579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24 responses total</a:t>
            </a:r>
            <a:b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Zero responses: Someone else’s data, video or podcast, cannot</a:t>
            </a:r>
            <a:r>
              <a:rPr kumimoji="0" lang="en-DK" altLang="en-D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kumimoji="0" lang="en-DK" altLang="en-D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remember </a:t>
            </a:r>
            <a:endParaRPr kumimoji="0" lang="en-DK" altLang="en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1E8861-A769-621B-095B-F69B44B8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64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creativity at </a:t>
            </a:r>
            <a:r>
              <a:rPr lang="en-GB" dirty="0" err="1"/>
              <a:t>cem</a:t>
            </a:r>
            <a:endParaRPr lang="en-GB" dirty="0"/>
          </a:p>
        </p:txBody>
      </p:sp>
      <p:pic>
        <p:nvPicPr>
          <p:cNvPr id="3" name="Content Placeholder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13869005-816C-6EB6-4295-9A9964875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772816"/>
            <a:ext cx="3264761" cy="4521200"/>
          </a:xfrm>
        </p:spPr>
      </p:pic>
      <p:pic>
        <p:nvPicPr>
          <p:cNvPr id="7" name="Picture 6" descr="A few silhouettes of people using microscopes and a bicycle&#10;&#10;Description automatically generated">
            <a:extLst>
              <a:ext uri="{FF2B5EF4-FFF2-40B4-BE49-F238E27FC236}">
                <a16:creationId xmlns:a16="http://schemas.microsoft.com/office/drawing/2014/main" id="{CFF4F337-14CB-2AF5-2A5C-F8E2C2517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988840"/>
            <a:ext cx="4986640" cy="3812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6D3EC-E713-FC23-8C90-C93469C3B0E0}"/>
              </a:ext>
            </a:extLst>
          </p:cNvPr>
          <p:cNvSpPr txBox="1"/>
          <p:nvPr/>
        </p:nvSpPr>
        <p:spPr>
          <a:xfrm>
            <a:off x="2782044" y="1364501"/>
            <a:ext cx="689291" cy="292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2000" dirty="0">
                <a:latin typeface="+mn-lt"/>
              </a:rPr>
              <a:t>Social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80C08-CB9D-2562-1A81-CCC5DA81F24D}"/>
              </a:ext>
            </a:extLst>
          </p:cNvPr>
          <p:cNvSpPr txBox="1"/>
          <p:nvPr/>
        </p:nvSpPr>
        <p:spPr>
          <a:xfrm>
            <a:off x="8028200" y="1364501"/>
            <a:ext cx="1474763" cy="292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2000" dirty="0">
                <a:latin typeface="+mn-lt"/>
              </a:rPr>
              <a:t>Independent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A5922C-9CB3-0817-522D-313497A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8152272-7868-33CB-765F-368AE5A183E9}"/>
              </a:ext>
            </a:extLst>
          </p:cNvPr>
          <p:cNvSpPr/>
          <p:nvPr/>
        </p:nvSpPr>
        <p:spPr bwMode="auto">
          <a:xfrm rot="5670939">
            <a:off x="2653088" y="1911208"/>
            <a:ext cx="530548" cy="376050"/>
          </a:xfrm>
          <a:prstGeom prst="rtTriangle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C3928E9-5824-8563-93F0-1E7FD57807F4}"/>
              </a:ext>
            </a:extLst>
          </p:cNvPr>
          <p:cNvSpPr/>
          <p:nvPr/>
        </p:nvSpPr>
        <p:spPr bwMode="auto">
          <a:xfrm rot="11475932">
            <a:off x="3502955" y="1911208"/>
            <a:ext cx="530548" cy="376050"/>
          </a:xfrm>
          <a:prstGeom prst="rtTriangle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ideas born independently need a social context to thrive</a:t>
            </a:r>
          </a:p>
        </p:txBody>
      </p:sp>
      <p:pic>
        <p:nvPicPr>
          <p:cNvPr id="4" name="Picture 3" descr="A diagram of a diagram of creativity&#10;&#10;Description automatically generated">
            <a:extLst>
              <a:ext uri="{FF2B5EF4-FFF2-40B4-BE49-F238E27FC236}">
                <a16:creationId xmlns:a16="http://schemas.microsoft.com/office/drawing/2014/main" id="{B45A4552-BE8A-EB88-A635-C32146991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988840"/>
            <a:ext cx="4128589" cy="4240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A5499-49C6-3A3E-BB19-9473BE26406B}"/>
              </a:ext>
            </a:extLst>
          </p:cNvPr>
          <p:cNvSpPr txBox="1"/>
          <p:nvPr/>
        </p:nvSpPr>
        <p:spPr>
          <a:xfrm>
            <a:off x="5103397" y="1844824"/>
            <a:ext cx="6786612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+mn-lt"/>
              </a:rPr>
              <a:t>Does this idea fit into CEM’s overall  themes (</a:t>
            </a:r>
            <a:r>
              <a:rPr lang="en-GB" sz="2800" b="1" dirty="0">
                <a:effectLst/>
                <a:latin typeface="+mn-lt"/>
              </a:rPr>
              <a:t>motivation</a:t>
            </a:r>
            <a:r>
              <a:rPr lang="en-GB" sz="2800" dirty="0">
                <a:effectLst/>
                <a:latin typeface="+mn-lt"/>
              </a:rPr>
              <a:t>)? </a:t>
            </a:r>
          </a:p>
          <a:p>
            <a:pPr marL="8952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+mn-lt"/>
              </a:rPr>
              <a:t>CEM has a broad cross-disciplinary focus with openness to new ideas built in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+mn-lt"/>
              </a:rPr>
              <a:t>Do we have the </a:t>
            </a:r>
            <a:r>
              <a:rPr lang="en-GB" sz="2800" b="1" dirty="0">
                <a:effectLst/>
                <a:latin typeface="+mn-lt"/>
              </a:rPr>
              <a:t>expertise </a:t>
            </a:r>
            <a:r>
              <a:rPr lang="en-GB" sz="2800" dirty="0">
                <a:effectLst/>
                <a:latin typeface="+mn-lt"/>
              </a:rPr>
              <a:t>to carry out this idea? </a:t>
            </a:r>
          </a:p>
          <a:p>
            <a:pPr marL="8952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+mn-lt"/>
              </a:rPr>
              <a:t>Collaborations – internal and external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DCFD4-7EB9-1883-C0C4-1867B561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91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for interaction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249C4-E681-C223-17EE-2DF62E765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04" y="1228397"/>
            <a:ext cx="11423004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Biweekly meetings (two presenters every two weeks)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Monthly PI project meetings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DK" altLang="en-DK" sz="2800" dirty="0">
                <a:latin typeface="+mn-lt"/>
              </a:rPr>
              <a:t>T</a:t>
            </a: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opic-driven, project-driven meetings (ad hoc or regular)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CEM assemblies </a:t>
            </a:r>
          </a:p>
          <a:p>
            <a:pPr marL="1066693" lvl="1" indent="-4572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Whole-day meetings held twice a year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Annual retreat </a:t>
            </a:r>
          </a:p>
          <a:p>
            <a:pPr marL="1066693" lvl="1" indent="-4572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2-3 day offsite meeting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Other meetings with large CEM participation </a:t>
            </a:r>
            <a:endParaRPr kumimoji="0" lang="en-DK" altLang="en-D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066693" lvl="1" indent="-4572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DK" altLang="en-D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International Cable Bacteria Workshop, Electromicrobiology Conference, other conferences (ISMET, ISME, etc.) </a:t>
            </a:r>
            <a:endParaRPr kumimoji="0" lang="en-DK" altLang="en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816FE-3E71-C355-B4A1-E7D06C7E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61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assembly schedule</a:t>
            </a:r>
          </a:p>
        </p:txBody>
      </p:sp>
      <p:pic>
        <p:nvPicPr>
          <p:cNvPr id="3" name="Picture 2" descr="A building with glass windows&#10;&#10;Description automatically generated">
            <a:extLst>
              <a:ext uri="{FF2B5EF4-FFF2-40B4-BE49-F238E27FC236}">
                <a16:creationId xmlns:a16="http://schemas.microsoft.com/office/drawing/2014/main" id="{77800F2F-B6AE-63C3-F073-9CEFFCF3D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268760"/>
            <a:ext cx="9714117" cy="468052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89F7B1-DF7B-7BD6-83C5-C6EB61EA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20/02/2024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980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Brugerdefineret</PresentationFormat>
  <Paragraphs>105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AU Passata</vt:lpstr>
      <vt:lpstr>Calibri</vt:lpstr>
      <vt:lpstr>AU Peto</vt:lpstr>
      <vt:lpstr>Arial</vt:lpstr>
      <vt:lpstr>Georgia</vt:lpstr>
      <vt:lpstr>AU Passata Light</vt:lpstr>
      <vt:lpstr>AU 16:9</vt:lpstr>
      <vt:lpstr>Staff meeting department of biology march 19th 2024</vt:lpstr>
      <vt:lpstr>agenda</vt:lpstr>
      <vt:lpstr>Nurturing creativity at</vt:lpstr>
      <vt:lpstr>Think back to the last creative idea you had about your research. To the best of your recollection, where were you when you had this idea?</vt:lpstr>
      <vt:lpstr>What primarily inspired the last creative idea that you had about your research?</vt:lpstr>
      <vt:lpstr>creativity at cem</vt:lpstr>
      <vt:lpstr>Even ideas born independently need a social context to thrive</vt:lpstr>
      <vt:lpstr>Opportunities for interaction</vt:lpstr>
      <vt:lpstr>Example assembly schedule</vt:lpstr>
      <vt:lpstr>Cable bacteria provoke creativity because they’re weird</vt:lpstr>
      <vt:lpstr>Balancing freely creative basic research and applied research</vt:lpstr>
      <vt:lpstr>Practical ideas arise from a creative, interactive environment</vt:lpstr>
      <vt:lpstr>News from the department</vt:lpstr>
      <vt:lpstr>RejsUd (travel/expense claims) and IndFak (invoices)</vt:lpstr>
      <vt:lpstr>upcoming events</vt:lpstr>
      <vt:lpstr>Some upcoming deadlines </vt:lpstr>
      <vt:lpstr>New Financial Model at NAT: consequences for Biology. Q&amp;A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2024-03-20T08:19:56Z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637338501002830640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5506</vt:lpwstr>
  </property>
  <property fmtid="{D5CDD505-2E9C-101B-9397-08002B2CF9AE}" pid="62" name="colorthemechange">
    <vt:lpwstr>True</vt:lpwstr>
  </property>
</Properties>
</file>